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/>
  <p:notesSz cx="6858000" cy="9144000"/>
  <p:defaultTextStyle>
    <a:lvl1pPr>
      <a:defRPr>
        <a:latin typeface="Palatino Linotype"/>
        <a:ea typeface="Palatino Linotype"/>
        <a:cs typeface="Palatino Linotype"/>
        <a:sym typeface="Palatino Linotype"/>
      </a:defRPr>
    </a:lvl1pPr>
    <a:lvl2pPr indent="457200">
      <a:defRPr>
        <a:latin typeface="Palatino Linotype"/>
        <a:ea typeface="Palatino Linotype"/>
        <a:cs typeface="Palatino Linotype"/>
        <a:sym typeface="Palatino Linotype"/>
      </a:defRPr>
    </a:lvl2pPr>
    <a:lvl3pPr indent="914400">
      <a:defRPr>
        <a:latin typeface="Palatino Linotype"/>
        <a:ea typeface="Palatino Linotype"/>
        <a:cs typeface="Palatino Linotype"/>
        <a:sym typeface="Palatino Linotype"/>
      </a:defRPr>
    </a:lvl3pPr>
    <a:lvl4pPr indent="1371600">
      <a:defRPr>
        <a:latin typeface="Palatino Linotype"/>
        <a:ea typeface="Palatino Linotype"/>
        <a:cs typeface="Palatino Linotype"/>
        <a:sym typeface="Palatino Linotype"/>
      </a:defRPr>
    </a:lvl4pPr>
    <a:lvl5pPr indent="1828800">
      <a:defRPr>
        <a:latin typeface="Palatino Linotype"/>
        <a:ea typeface="Palatino Linotype"/>
        <a:cs typeface="Palatino Linotype"/>
        <a:sym typeface="Palatino Linotype"/>
      </a:defRPr>
    </a:lvl5pPr>
    <a:lvl6pPr indent="2286000">
      <a:defRPr>
        <a:latin typeface="Palatino Linotype"/>
        <a:ea typeface="Palatino Linotype"/>
        <a:cs typeface="Palatino Linotype"/>
        <a:sym typeface="Palatino Linotype"/>
      </a:defRPr>
    </a:lvl6pPr>
    <a:lvl7pPr indent="2743200">
      <a:defRPr>
        <a:latin typeface="Palatino Linotype"/>
        <a:ea typeface="Palatino Linotype"/>
        <a:cs typeface="Palatino Linotype"/>
        <a:sym typeface="Palatino Linotype"/>
      </a:defRPr>
    </a:lvl7pPr>
    <a:lvl8pPr indent="3200400">
      <a:defRPr>
        <a:latin typeface="Palatino Linotype"/>
        <a:ea typeface="Palatino Linotype"/>
        <a:cs typeface="Palatino Linotype"/>
        <a:sym typeface="Palatino Linotype"/>
      </a:defRPr>
    </a:lvl8pPr>
    <a:lvl9pPr indent="3657600">
      <a:defRPr>
        <a:latin typeface="Palatino Linotype"/>
        <a:ea typeface="Palatino Linotype"/>
        <a:cs typeface="Palatino Linotype"/>
        <a:sym typeface="Palatino Linotyp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5E5"/>
          </a:solidFill>
        </a:fill>
      </a:tcStyle>
    </a:wholeTbl>
    <a:band2H>
      <a:tcTxStyle b="def" i="def"/>
      <a:tcStyle>
        <a:tcBdr/>
        <a:fill>
          <a:solidFill>
            <a:srgbClr val="E9EBF2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D8CB"/>
          </a:solidFill>
        </a:fill>
      </a:tcStyle>
    </a:wholeTbl>
    <a:band2H>
      <a:tcTxStyle b="def" i="def"/>
      <a:tcStyle>
        <a:tcBdr/>
        <a:fill>
          <a:solidFill>
            <a:srgbClr val="FAECE7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D7D8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76B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85800" y="0"/>
            <a:ext cx="7772400" cy="48768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371600" y="4953000"/>
            <a:ext cx="6400800" cy="1905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6629400" y="0"/>
            <a:ext cx="2057400" cy="61261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22312" y="0"/>
            <a:ext cx="7772401" cy="3876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722312" y="4068762"/>
            <a:ext cx="7772401" cy="278923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4495800" y="3924300"/>
            <a:ext cx="84773" cy="8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695825" y="3924300"/>
            <a:ext cx="84773" cy="8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4296728" y="3924300"/>
            <a:ext cx="84773" cy="84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0808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5907087" y="0"/>
            <a:ext cx="3008314" cy="2362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sx="100000" sy="100000" kx="0" ky="0" algn="b" rotWithShape="0" blurRad="50800" dist="25400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2F5897"/>
                </a:solidFill>
                <a:effectLst>
                  <a:outerShdw sx="100000" sy="100000" kx="0" ky="0" algn="b" rotWithShape="0" blurRad="50800" dist="254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719137" y="273050"/>
            <a:ext cx="4995863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One</a:t>
            </a:r>
            <a:endParaRPr sz="32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Two</a:t>
            </a:r>
            <a:endParaRPr sz="32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Three</a:t>
            </a:r>
            <a:endParaRPr sz="32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Four</a:t>
            </a:r>
            <a:endParaRPr sz="32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679575" y="0"/>
            <a:ext cx="5711825" cy="1123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679575" y="5810250"/>
            <a:ext cx="5711825" cy="10477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One</a:t>
            </a:r>
            <a:endParaRPr sz="16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Two</a:t>
            </a:r>
            <a:endParaRPr sz="16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Three</a:t>
            </a:r>
            <a:endParaRPr sz="16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Four</a:t>
            </a:r>
            <a:endParaRPr sz="16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One</a:t>
            </a:r>
            <a:endParaRPr sz="2400">
              <a:solidFill>
                <a:srgbClr val="80808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Two</a:t>
            </a:r>
            <a:endParaRPr sz="2400">
              <a:solidFill>
                <a:srgbClr val="80808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Three</a:t>
            </a:r>
            <a:endParaRPr sz="2400">
              <a:solidFill>
                <a:srgbClr val="80808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Four</a:t>
            </a:r>
            <a:endParaRPr sz="2400">
              <a:solidFill>
                <a:srgbClr val="80808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1pPr>
      <a:lvl2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2pPr>
      <a:lvl3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3pPr>
      <a:lvl4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4pPr>
      <a:lvl5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5pPr>
      <a:lvl6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6pPr>
      <a:lvl7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7pPr>
      <a:lvl8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8pPr>
      <a:lvl9pPr algn="ctr">
        <a:lnSpc>
          <a:spcPts val="5800"/>
        </a:lnSpc>
        <a:defRPr sz="5400"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1pPr>
      <a:lvl2pPr marL="885825" indent="-428625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2pPr>
      <a:lvl3pPr marL="12573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3pPr>
      <a:lvl4pPr marL="1714500" indent="-342900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5pPr>
      <a:lvl6pPr marL="2628900" indent="-342900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6pPr>
      <a:lvl7pPr marL="30861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7pPr>
      <a:lvl8pPr marL="3543300" indent="-342900">
        <a:spcBef>
          <a:spcPts val="500"/>
        </a:spcBef>
        <a:buSzPct val="100000"/>
        <a:buFont typeface="Arial"/>
        <a:buChar char="o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8pPr>
      <a:lvl9pPr marL="4000500" indent="-342900">
        <a:spcBef>
          <a:spcPts val="500"/>
        </a:spcBef>
        <a:buSzPct val="100000"/>
        <a:buFont typeface="Arial"/>
        <a:buChar char="•"/>
        <a:defRPr sz="2400">
          <a:solidFill>
            <a:srgbClr val="808080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meshe@gmail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ws.amazon.com/swf/getting-started/" TargetMode="External"/><Relationship Id="rId3" Type="http://schemas.openxmlformats.org/officeDocument/2006/relationships/hyperlink" Target="http://aws.amazon.com/swf/details/flow/" TargetMode="External"/><Relationship Id="rId4" Type="http://schemas.openxmlformats.org/officeDocument/2006/relationships/hyperlink" Target="https://www.youtube.com/watch?v=HR3XyvHFYEg" TargetMode="External"/><Relationship Id="rId5" Type="http://schemas.openxmlformats.org/officeDocument/2006/relationships/hyperlink" Target="http://docs.aws.amazon.com/aws-sdk-php/guide/latest/index.html" TargetMode="External"/><Relationship Id="rId6" Type="http://schemas.openxmlformats.org/officeDocument/2006/relationships/hyperlink" Target="https://github.com/amazonwebservices/aws-sdk-for-php/tree/master/_samples/AmazonSimpleWorkflow/cron" TargetMode="External"/><Relationship Id="rId7" Type="http://schemas.openxmlformats.org/officeDocument/2006/relationships/hyperlink" Target="http://docs.aws.amazon.com/amazonswf/latest/developerguide" TargetMode="External"/><Relationship Id="rId8" Type="http://schemas.openxmlformats.org/officeDocument/2006/relationships/hyperlink" Target="http://aws.amazon.com/swf/pricing/" TargetMode="External"/><Relationship Id="rId9" Type="http://schemas.openxmlformats.org/officeDocument/2006/relationships/hyperlink" Target="http://reinvent.awsevents.com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ws.amazon.com" TargetMode="External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85800" y="609601"/>
            <a:ext cx="77724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566927">
              <a:defRPr sz="1800">
                <a:solidFill>
                  <a:srgbClr val="000000"/>
                </a:solidFill>
                <a:effectLst/>
              </a:defRPr>
            </a:pPr>
            <a:r>
              <a:rPr sz="4960">
                <a:solidFill>
                  <a:srgbClr val="2F5897"/>
                </a:solidFill>
                <a:effectLst>
                  <a:outerShdw sx="100000" sy="100000" kx="0" ky="0" algn="b" rotWithShape="0" blurRad="39370" dist="23622" dir="5400000">
                    <a:srgbClr val="000000">
                      <a:alpha val="25000"/>
                    </a:srgbClr>
                  </a:outerShdw>
                </a:effectLst>
              </a:rPr>
              <a:t>Amazon Web Services</a:t>
            </a:r>
            <a:endParaRPr sz="4960">
              <a:solidFill>
                <a:srgbClr val="2F5897"/>
              </a:solidFill>
              <a:effectLst>
                <a:outerShdw sx="100000" sy="100000" kx="0" ky="0" algn="b" rotWithShape="0" blurRad="39370" dist="23622" dir="5400000">
                  <a:srgbClr val="000000">
                    <a:alpha val="25000"/>
                  </a:srgbClr>
                </a:outerShdw>
              </a:effectLst>
            </a:endParaRPr>
          </a:p>
          <a:p>
            <a:pPr lvl="0" defTabSz="566927">
              <a:defRPr sz="1800">
                <a:solidFill>
                  <a:srgbClr val="000000"/>
                </a:solidFill>
                <a:effectLst/>
              </a:defRPr>
            </a:pPr>
            <a:r>
              <a:rPr sz="4960">
                <a:solidFill>
                  <a:srgbClr val="2F5897"/>
                </a:solidFill>
                <a:effectLst>
                  <a:outerShdw sx="100000" sy="100000" kx="0" ky="0" algn="b" rotWithShape="0" blurRad="39370" dist="23622" dir="5400000">
                    <a:srgbClr val="000000">
                      <a:alpha val="25000"/>
                    </a:srgbClr>
                  </a:outerShdw>
                </a:effectLst>
              </a:rPr>
              <a:t>and Simple Workflow Service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 defTabSz="886968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b="1" sz="2134"/>
              <a:t>Arkansas Venture Center</a:t>
            </a:r>
            <a:endParaRPr b="1" sz="2134"/>
          </a:p>
          <a:p>
            <a:pPr lvl="0" defTabSz="886968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b="1" sz="2134"/>
              <a:t>Tuesday, April 28th, 2015</a:t>
            </a:r>
            <a:endParaRPr b="1" sz="2134"/>
          </a:p>
          <a:p>
            <a:pPr lvl="0" defTabSz="886968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b="1" sz="2134"/>
          </a:p>
          <a:p>
            <a:pPr lvl="0" defTabSz="886968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b="1" sz="2134"/>
          </a:p>
          <a:p>
            <a:pPr lvl="0" defTabSz="886968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b="1" sz="2134"/>
              <a:t>Presenter: Nick Meshes (</a:t>
            </a:r>
            <a:r>
              <a:rPr b="1" sz="2134">
                <a:solidFill>
                  <a:srgbClr val="0433FF"/>
                </a:solidFill>
                <a:hlinkClick r:id="rId2" invalidUrl="" action="" tgtFrame="" tooltip="" history="1" highlightClick="0" endSnd="0"/>
              </a:rPr>
              <a:t>nmeshe@gmail.com</a:t>
            </a:r>
            <a:r>
              <a:rPr b="1" sz="2134"/>
              <a:t>)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S3 </a:t>
            </a:r>
            <a:r>
              <a:rPr sz="32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(Simple Storage Service)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Capabilities</a:t>
            </a:r>
            <a:endParaRPr b="1" sz="24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Availability zones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Access control &amp; encryption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Versioning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Redundancy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Archive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Life cycle</a:t>
            </a:r>
          </a:p>
        </p:txBody>
      </p:sp>
      <p:sp>
        <p:nvSpPr>
          <p:cNvPr id="75" name="Shape 75"/>
          <p:cNvSpPr/>
          <p:nvPr/>
        </p:nvSpPr>
        <p:spPr>
          <a:xfrm>
            <a:off x="365760" y="1600200"/>
            <a:ext cx="4041648" cy="452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Data storage &amp; management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Buckets and objects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Upload/download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Serve content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Static &amp; dynamic websites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Apps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archives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S3 low cost options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2F5897"/>
              </a:buClr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>
              <a:buClr>
                <a:srgbClr val="2F5897"/>
              </a:buClr>
              <a:defRPr sz="1800">
                <a:solidFill>
                  <a:srgbClr val="000000"/>
                </a:solidFill>
              </a:defRPr>
            </a:pPr>
            <a:r>
              <a:rPr b="1" sz="2400"/>
              <a:t>RRS (Reduced Redundancy Storage)</a:t>
            </a:r>
            <a:endParaRPr b="1" sz="24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Storage with less redundancy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Can be used for non-critical data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Low cost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endParaRPr b="1" sz="1600"/>
          </a:p>
          <a:p>
            <a:pPr lvl="0">
              <a:buClr>
                <a:srgbClr val="2F5897"/>
              </a:buClr>
              <a:defRPr sz="1800">
                <a:solidFill>
                  <a:srgbClr val="000000"/>
                </a:solidFill>
              </a:defRPr>
            </a:pPr>
            <a:r>
              <a:rPr b="1" sz="2400"/>
              <a:t>Amazon Glacier</a:t>
            </a:r>
            <a:endParaRPr b="1" sz="2400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Archive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For non-frequently accessed data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Low cost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0"/>
            <a:ext cx="8229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RDS </a:t>
            </a:r>
            <a:b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</a:br>
            <a:r>
              <a:rPr sz="2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(Relational Database Service)</a:t>
            </a:r>
            <a:br>
              <a:rPr sz="2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</a:b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Supports MySQL, Oracle, Microsoft SQL Server, PostgreSQL, or Amazon Aurora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Monitoring with Amazon CloudWatch &amp; SNS </a:t>
            </a:r>
            <a:endParaRPr b="1" sz="2400"/>
          </a:p>
          <a:p>
            <a:pPr lvl="1" marL="800100" indent="-342900">
              <a:buChar char="•"/>
              <a:defRPr sz="1800">
                <a:solidFill>
                  <a:srgbClr val="000000"/>
                </a:solidFill>
              </a:defRPr>
            </a:pPr>
            <a:r>
              <a:rPr b="1" sz="2400"/>
              <a:t>(</a:t>
            </a:r>
            <a:r>
              <a:rPr b="1" sz="1600"/>
              <a:t>Simple Notification Service</a:t>
            </a:r>
            <a:r>
              <a:rPr b="1" sz="2400"/>
              <a:t>)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Paid on DB instance hours, storage &amp; data transfer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0"/>
            <a:ext cx="8229600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DynamoDB </a:t>
            </a:r>
            <a:b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</a:br>
            <a:r>
              <a:rPr sz="2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(NoSQL Database Service)</a:t>
            </a:r>
            <a:br>
              <a:rPr sz="2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</a:b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Comparable to major NoSQL databases (Cassandra, MongoDB, Redis, CouchDB…)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Supports both document and key-value data models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Object Persistence Framework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Paid on DB instance hours, storage &amp; data transfer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57200" y="0"/>
            <a:ext cx="8229600" cy="2057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EMR</a:t>
            </a:r>
            <a:b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</a:br>
            <a:r>
              <a:rPr sz="28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(Elastic MapReduce)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4648200" y="2667000"/>
            <a:ext cx="4038600" cy="34591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Why use EMR?</a:t>
            </a:r>
            <a:endParaRPr b="1" sz="24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EMR sets up and manages Hadoop clusters for you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Scalable, Secure, Reliable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Pay for what you use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SQL-like languages supported: Pig, Hive,…</a:t>
            </a:r>
          </a:p>
        </p:txBody>
      </p:sp>
      <p:sp>
        <p:nvSpPr>
          <p:cNvPr id="88" name="Shape 88"/>
          <p:cNvSpPr/>
          <p:nvPr/>
        </p:nvSpPr>
        <p:spPr>
          <a:xfrm>
            <a:off x="365760" y="2743200"/>
            <a:ext cx="4041648" cy="338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What?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Clr>
                <a:srgbClr val="2F5897"/>
              </a:buClr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Hadoop implementation on top of Amazon EC2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Clr>
                <a:srgbClr val="2F5897"/>
              </a:buClr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Integration with other AWS data stores like S3 and DynamoDB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Clr>
                <a:srgbClr val="2F5897"/>
              </a:buClr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Integration with Spark (faster EMR) and Presto (distributed SQL engine)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Data Pipeline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570476" y="1616973"/>
            <a:ext cx="4265053" cy="4525963"/>
          </a:xfrm>
          <a:prstGeom prst="rect">
            <a:avLst/>
          </a:prstGeom>
        </p:spPr>
        <p:txBody>
          <a:bodyPr/>
          <a:lstStyle/>
          <a:p>
            <a:pPr lvl="1" marL="0" indent="457200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92" name="Shape 92"/>
          <p:cNvSpPr/>
          <p:nvPr/>
        </p:nvSpPr>
        <p:spPr>
          <a:xfrm>
            <a:off x="339852" y="1581911"/>
            <a:ext cx="4041648" cy="4526281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Data-driven process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Transfer data between AWS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Pipeline / workflow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Data sources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Schedules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Preconditions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Activities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4791040" y="3573631"/>
            <a:ext cx="914401" cy="612649"/>
            <a:chOff x="0" y="0"/>
            <a:chExt cx="914400" cy="612648"/>
          </a:xfrm>
        </p:grpSpPr>
        <p:sp>
          <p:nvSpPr>
            <p:cNvPr id="93" name="Shape 93"/>
            <p:cNvSpPr/>
            <p:nvPr/>
          </p:nvSpPr>
          <p:spPr>
            <a:xfrm>
              <a:off x="0" y="-1"/>
              <a:ext cx="914400" cy="6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6076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-1"/>
              <a:ext cx="914400" cy="6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28575" cap="flat">
              <a:solidFill>
                <a:srgbClr val="46568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6" name="Shape 96"/>
          <p:cNvSpPr/>
          <p:nvPr/>
        </p:nvSpPr>
        <p:spPr>
          <a:xfrm>
            <a:off x="7957436" y="2313460"/>
            <a:ext cx="685801" cy="51282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6076B4"/>
          </a:solidFill>
          <a:ln w="28575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0" name="Group 100"/>
          <p:cNvGrpSpPr/>
          <p:nvPr/>
        </p:nvGrpSpPr>
        <p:grpSpPr>
          <a:xfrm>
            <a:off x="6976082" y="2032253"/>
            <a:ext cx="425197" cy="438288"/>
            <a:chOff x="0" y="0"/>
            <a:chExt cx="425195" cy="438287"/>
          </a:xfrm>
        </p:grpSpPr>
        <p:sp>
          <p:nvSpPr>
            <p:cNvPr id="97" name="Shape 97"/>
            <p:cNvSpPr/>
            <p:nvPr/>
          </p:nvSpPr>
          <p:spPr>
            <a:xfrm>
              <a:off x="0" y="-1"/>
              <a:ext cx="425196" cy="438289"/>
            </a:xfrm>
            <a:prstGeom prst="rect">
              <a:avLst/>
            </a:prstGeom>
            <a:solidFill>
              <a:srgbClr val="6076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121485" y="59694"/>
              <a:ext cx="182227" cy="31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-1"/>
              <a:ext cx="425196" cy="43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7432"/>
                  </a:moveTo>
                  <a:cubicBezTo>
                    <a:pt x="6171" y="4952"/>
                    <a:pt x="8244" y="2942"/>
                    <a:pt x="10800" y="2942"/>
                  </a:cubicBezTo>
                  <a:cubicBezTo>
                    <a:pt x="13356" y="2942"/>
                    <a:pt x="15429" y="4952"/>
                    <a:pt x="15429" y="7432"/>
                  </a:cubicBezTo>
                  <a:cubicBezTo>
                    <a:pt x="15429" y="9292"/>
                    <a:pt x="14392" y="10800"/>
                    <a:pt x="13114" y="10800"/>
                  </a:cubicBezTo>
                  <a:cubicBezTo>
                    <a:pt x="12475" y="10800"/>
                    <a:pt x="11957" y="11554"/>
                    <a:pt x="11957" y="12484"/>
                  </a:cubicBezTo>
                  <a:lnTo>
                    <a:pt x="11957" y="14729"/>
                  </a:lnTo>
                  <a:lnTo>
                    <a:pt x="9643" y="14729"/>
                  </a:lnTo>
                  <a:lnTo>
                    <a:pt x="9643" y="12484"/>
                  </a:lnTo>
                  <a:cubicBezTo>
                    <a:pt x="9643" y="10624"/>
                    <a:pt x="10679" y="9116"/>
                    <a:pt x="11957" y="9116"/>
                  </a:cubicBezTo>
                  <a:cubicBezTo>
                    <a:pt x="12596" y="9116"/>
                    <a:pt x="13114" y="8362"/>
                    <a:pt x="13114" y="7432"/>
                  </a:cubicBezTo>
                  <a:cubicBezTo>
                    <a:pt x="13114" y="6192"/>
                    <a:pt x="12078" y="5187"/>
                    <a:pt x="10800" y="5187"/>
                  </a:cubicBezTo>
                  <a:cubicBezTo>
                    <a:pt x="9522" y="5187"/>
                    <a:pt x="8486" y="6192"/>
                    <a:pt x="8486" y="7432"/>
                  </a:cubicBezTo>
                  <a:close/>
                  <a:moveTo>
                    <a:pt x="10800" y="15290"/>
                  </a:moveTo>
                  <a:cubicBezTo>
                    <a:pt x="11759" y="15290"/>
                    <a:pt x="12536" y="16044"/>
                    <a:pt x="12536" y="16974"/>
                  </a:cubicBezTo>
                  <a:cubicBezTo>
                    <a:pt x="12536" y="17904"/>
                    <a:pt x="11759" y="18658"/>
                    <a:pt x="10800" y="18658"/>
                  </a:cubicBezTo>
                  <a:cubicBezTo>
                    <a:pt x="9841" y="18658"/>
                    <a:pt x="9064" y="17904"/>
                    <a:pt x="9064" y="16974"/>
                  </a:cubicBezTo>
                  <a:cubicBezTo>
                    <a:pt x="9064" y="16044"/>
                    <a:pt x="9841" y="15290"/>
                    <a:pt x="10800" y="15290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8575" cap="flat">
              <a:solidFill>
                <a:srgbClr val="46568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4846456" y="2566022"/>
            <a:ext cx="742882" cy="901934"/>
            <a:chOff x="0" y="0"/>
            <a:chExt cx="742881" cy="901933"/>
          </a:xfrm>
        </p:grpSpPr>
        <p:sp>
          <p:nvSpPr>
            <p:cNvPr id="101" name="Shape 101"/>
            <p:cNvSpPr/>
            <p:nvPr/>
          </p:nvSpPr>
          <p:spPr>
            <a:xfrm>
              <a:off x="-1" y="-1"/>
              <a:ext cx="742883" cy="901935"/>
            </a:xfrm>
            <a:prstGeom prst="rect">
              <a:avLst/>
            </a:prstGeom>
            <a:solidFill>
              <a:srgbClr val="6076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162505" y="172386"/>
              <a:ext cx="417872" cy="55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0"/>
                  </a:lnTo>
                  <a:lnTo>
                    <a:pt x="14400" y="5400"/>
                  </a:lnTo>
                  <a:lnTo>
                    <a:pt x="21600" y="54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441086" y="172385"/>
              <a:ext cx="139291" cy="13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-1" y="-1"/>
              <a:ext cx="742883" cy="90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25" y="4128"/>
                  </a:moveTo>
                  <a:lnTo>
                    <a:pt x="12825" y="4128"/>
                  </a:lnTo>
                  <a:lnTo>
                    <a:pt x="16875" y="7464"/>
                  </a:lnTo>
                  <a:lnTo>
                    <a:pt x="16875" y="17472"/>
                  </a:lnTo>
                  <a:lnTo>
                    <a:pt x="4725" y="17472"/>
                  </a:lnTo>
                  <a:close/>
                  <a:moveTo>
                    <a:pt x="16875" y="7464"/>
                  </a:moveTo>
                  <a:lnTo>
                    <a:pt x="12825" y="7464"/>
                  </a:lnTo>
                  <a:lnTo>
                    <a:pt x="12825" y="4128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8575" cap="flat">
              <a:solidFill>
                <a:srgbClr val="46568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5416034" y="4232108"/>
            <a:ext cx="3126443" cy="1172221"/>
            <a:chOff x="0" y="0"/>
            <a:chExt cx="3126441" cy="1172219"/>
          </a:xfrm>
        </p:grpSpPr>
        <p:sp>
          <p:nvSpPr>
            <p:cNvPr id="106" name="Shape 106"/>
            <p:cNvSpPr/>
            <p:nvPr/>
          </p:nvSpPr>
          <p:spPr>
            <a:xfrm rot="5245214">
              <a:off x="1045970" y="-955392"/>
              <a:ext cx="1034502" cy="308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0" y="20093"/>
                  </a:moveTo>
                  <a:lnTo>
                    <a:pt x="5183" y="17976"/>
                  </a:lnTo>
                  <a:lnTo>
                    <a:pt x="5183" y="18882"/>
                  </a:lnTo>
                  <a:lnTo>
                    <a:pt x="5183" y="18882"/>
                  </a:lnTo>
                  <a:cubicBezTo>
                    <a:pt x="13634" y="17872"/>
                    <a:pt x="19814" y="14521"/>
                    <a:pt x="20638" y="10499"/>
                  </a:cubicBezTo>
                  <a:lnTo>
                    <a:pt x="20638" y="10499"/>
                  </a:lnTo>
                  <a:cubicBezTo>
                    <a:pt x="21600" y="15193"/>
                    <a:pt x="15048" y="19515"/>
                    <a:pt x="5183" y="20694"/>
                  </a:cubicBezTo>
                  <a:lnTo>
                    <a:pt x="5183" y="21600"/>
                  </a:lnTo>
                  <a:close/>
                  <a:moveTo>
                    <a:pt x="20730" y="11405"/>
                  </a:moveTo>
                  <a:cubicBezTo>
                    <a:pt x="20730" y="6107"/>
                    <a:pt x="11449" y="1812"/>
                    <a:pt x="0" y="181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449" y="0"/>
                    <a:pt x="20730" y="4295"/>
                    <a:pt x="20730" y="9593"/>
                  </a:cubicBezTo>
                  <a:close/>
                </a:path>
              </a:pathLst>
            </a:custGeom>
            <a:solidFill>
              <a:srgbClr val="6076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07" name="Shape 107"/>
            <p:cNvSpPr/>
            <p:nvPr/>
          </p:nvSpPr>
          <p:spPr>
            <a:xfrm rot="5245214">
              <a:off x="1772807" y="-260608"/>
              <a:ext cx="1034458" cy="162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1566"/>
                    <a:pt x="11929" y="3431"/>
                    <a:pt x="0" y="343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929" y="0"/>
                    <a:pt x="21600" y="8134"/>
                    <a:pt x="21600" y="1816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  <p:sp>
          <p:nvSpPr>
            <p:cNvPr id="108" name="Shape 108"/>
            <p:cNvSpPr/>
            <p:nvPr/>
          </p:nvSpPr>
          <p:spPr>
            <a:xfrm rot="5245214">
              <a:off x="1045991" y="-955414"/>
              <a:ext cx="1034458" cy="308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405"/>
                  </a:moveTo>
                  <a:cubicBezTo>
                    <a:pt x="21600" y="6107"/>
                    <a:pt x="11929" y="1812"/>
                    <a:pt x="0" y="181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929" y="0"/>
                    <a:pt x="21600" y="4295"/>
                    <a:pt x="21600" y="9593"/>
                  </a:cubicBezTo>
                  <a:lnTo>
                    <a:pt x="21600" y="11405"/>
                  </a:lnTo>
                  <a:cubicBezTo>
                    <a:pt x="21600" y="15780"/>
                    <a:pt x="14937" y="19600"/>
                    <a:pt x="5400" y="20694"/>
                  </a:cubicBezTo>
                  <a:lnTo>
                    <a:pt x="5400" y="21600"/>
                  </a:lnTo>
                  <a:lnTo>
                    <a:pt x="0" y="20093"/>
                  </a:lnTo>
                  <a:lnTo>
                    <a:pt x="5400" y="17976"/>
                  </a:lnTo>
                  <a:lnTo>
                    <a:pt x="5400" y="18882"/>
                  </a:lnTo>
                  <a:lnTo>
                    <a:pt x="5400" y="18882"/>
                  </a:lnTo>
                  <a:cubicBezTo>
                    <a:pt x="14206" y="17872"/>
                    <a:pt x="20645" y="14521"/>
                    <a:pt x="21503" y="10499"/>
                  </a:cubicBezTo>
                </a:path>
              </a:pathLst>
            </a:custGeom>
            <a:noFill/>
            <a:ln w="28575" cap="flat">
              <a:solidFill>
                <a:srgbClr val="465683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</a:p>
          </p:txBody>
        </p:sp>
      </p:grpSp>
      <p:sp>
        <p:nvSpPr>
          <p:cNvPr id="110" name="Shape 110"/>
          <p:cNvSpPr/>
          <p:nvPr/>
        </p:nvSpPr>
        <p:spPr>
          <a:xfrm>
            <a:off x="8152227" y="3182840"/>
            <a:ext cx="415982" cy="33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076B4"/>
          </a:solidFill>
          <a:ln w="28575">
            <a:solidFill>
              <a:srgbClr val="465683"/>
            </a:solidFill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11" name="Shape 111"/>
          <p:cNvSpPr/>
          <p:nvPr/>
        </p:nvSpPr>
        <p:spPr>
          <a:xfrm>
            <a:off x="7701157" y="3384994"/>
            <a:ext cx="401840" cy="363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577"/>
                </a:moveTo>
                <a:lnTo>
                  <a:pt x="4189" y="0"/>
                </a:lnTo>
                <a:lnTo>
                  <a:pt x="10800" y="6084"/>
                </a:lnTo>
                <a:lnTo>
                  <a:pt x="17411" y="0"/>
                </a:lnTo>
                <a:lnTo>
                  <a:pt x="21600" y="5577"/>
                </a:lnTo>
                <a:lnTo>
                  <a:pt x="15924" y="10800"/>
                </a:lnTo>
                <a:lnTo>
                  <a:pt x="21600" y="16023"/>
                </a:lnTo>
                <a:lnTo>
                  <a:pt x="17411" y="21600"/>
                </a:lnTo>
                <a:lnTo>
                  <a:pt x="10800" y="15516"/>
                </a:lnTo>
                <a:lnTo>
                  <a:pt x="4189" y="21600"/>
                </a:lnTo>
                <a:lnTo>
                  <a:pt x="0" y="16023"/>
                </a:lnTo>
                <a:lnTo>
                  <a:pt x="5676" y="10800"/>
                </a:lnTo>
                <a:close/>
              </a:path>
            </a:pathLst>
          </a:custGeom>
          <a:solidFill>
            <a:srgbClr val="6076B4"/>
          </a:solidFill>
          <a:ln w="28575">
            <a:solidFill>
              <a:srgbClr val="465683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7650081" y="2839700"/>
            <a:ext cx="503995" cy="453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2452" y="0"/>
                  <a:pt x="13791" y="1488"/>
                  <a:pt x="13791" y="3324"/>
                </a:cubicBezTo>
                <a:cubicBezTo>
                  <a:pt x="13791" y="5160"/>
                  <a:pt x="12452" y="6648"/>
                  <a:pt x="10800" y="6648"/>
                </a:cubicBezTo>
                <a:cubicBezTo>
                  <a:pt x="9148" y="6648"/>
                  <a:pt x="7809" y="5160"/>
                  <a:pt x="7809" y="3324"/>
                </a:cubicBezTo>
                <a:cubicBezTo>
                  <a:pt x="7809" y="1488"/>
                  <a:pt x="9148" y="0"/>
                  <a:pt x="10800" y="0"/>
                </a:cubicBezTo>
                <a:close/>
                <a:moveTo>
                  <a:pt x="10800" y="21600"/>
                </a:moveTo>
                <a:cubicBezTo>
                  <a:pt x="9148" y="21600"/>
                  <a:pt x="7809" y="20112"/>
                  <a:pt x="7809" y="18276"/>
                </a:cubicBezTo>
                <a:cubicBezTo>
                  <a:pt x="7809" y="16440"/>
                  <a:pt x="9148" y="14952"/>
                  <a:pt x="10800" y="14952"/>
                </a:cubicBezTo>
                <a:cubicBezTo>
                  <a:pt x="12452" y="14952"/>
                  <a:pt x="13791" y="16440"/>
                  <a:pt x="13791" y="18276"/>
                </a:cubicBezTo>
                <a:cubicBezTo>
                  <a:pt x="13791" y="20112"/>
                  <a:pt x="12452" y="21600"/>
                  <a:pt x="10800" y="21600"/>
                </a:cubicBezTo>
                <a:close/>
                <a:moveTo>
                  <a:pt x="0" y="7476"/>
                </a:moveTo>
                <a:lnTo>
                  <a:pt x="21600" y="7476"/>
                </a:lnTo>
                <a:lnTo>
                  <a:pt x="21600" y="14124"/>
                </a:lnTo>
                <a:lnTo>
                  <a:pt x="0" y="14124"/>
                </a:lnTo>
                <a:close/>
              </a:path>
            </a:pathLst>
          </a:custGeom>
          <a:solidFill>
            <a:srgbClr val="6076B4"/>
          </a:solidFill>
          <a:ln w="28575">
            <a:solidFill>
              <a:srgbClr val="465683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/>
        </p:nvSpPr>
        <p:spPr>
          <a:xfrm flipH="1">
            <a:off x="8481276" y="2817938"/>
            <a:ext cx="323921" cy="1062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54"/>
                  <a:pt x="10800" y="21051"/>
                </a:cubicBezTo>
                <a:lnTo>
                  <a:pt x="10800" y="11349"/>
                </a:lnTo>
                <a:cubicBezTo>
                  <a:pt x="10800" y="11046"/>
                  <a:pt x="5965" y="10800"/>
                  <a:pt x="0" y="10800"/>
                </a:cubicBezTo>
                <a:cubicBezTo>
                  <a:pt x="5965" y="10800"/>
                  <a:pt x="10800" y="10554"/>
                  <a:pt x="10800" y="10251"/>
                </a:cubicBezTo>
                <a:lnTo>
                  <a:pt x="10800" y="549"/>
                </a:lnTo>
                <a:cubicBezTo>
                  <a:pt x="10800" y="246"/>
                  <a:pt x="15635" y="0"/>
                  <a:pt x="21600" y="0"/>
                </a:cubicBezTo>
              </a:path>
            </a:pathLst>
          </a:custGeom>
          <a:ln>
            <a:solidFill>
              <a:srgbClr val="5C72B2"/>
            </a:solidFill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14" name="Shape 114"/>
          <p:cNvSpPr/>
          <p:nvPr/>
        </p:nvSpPr>
        <p:spPr>
          <a:xfrm>
            <a:off x="7391400" y="2852200"/>
            <a:ext cx="377123" cy="108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20"/>
                  <a:pt x="10800" y="20974"/>
                </a:cubicBezTo>
                <a:lnTo>
                  <a:pt x="10800" y="11426"/>
                </a:lnTo>
                <a:cubicBezTo>
                  <a:pt x="10800" y="11080"/>
                  <a:pt x="5965" y="10800"/>
                  <a:pt x="0" y="10800"/>
                </a:cubicBezTo>
                <a:cubicBezTo>
                  <a:pt x="5965" y="10800"/>
                  <a:pt x="10800" y="10520"/>
                  <a:pt x="10800" y="10174"/>
                </a:cubicBezTo>
                <a:lnTo>
                  <a:pt x="10800" y="626"/>
                </a:lnTo>
                <a:cubicBezTo>
                  <a:pt x="10800" y="280"/>
                  <a:pt x="15635" y="0"/>
                  <a:pt x="21600" y="0"/>
                </a:cubicBezTo>
              </a:path>
            </a:pathLst>
          </a:custGeom>
          <a:ln>
            <a:solidFill>
              <a:srgbClr val="5C72B2"/>
            </a:solidFill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15" name="Shape 115"/>
          <p:cNvSpPr/>
          <p:nvPr/>
        </p:nvSpPr>
        <p:spPr>
          <a:xfrm>
            <a:off x="5789676" y="2667000"/>
            <a:ext cx="155449" cy="145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86"/>
                  <a:pt x="10800" y="192"/>
                </a:cubicBezTo>
                <a:lnTo>
                  <a:pt x="10800" y="10608"/>
                </a:lnTo>
                <a:cubicBezTo>
                  <a:pt x="10800" y="10714"/>
                  <a:pt x="15635" y="10800"/>
                  <a:pt x="21600" y="10800"/>
                </a:cubicBezTo>
                <a:cubicBezTo>
                  <a:pt x="15635" y="10800"/>
                  <a:pt x="10800" y="10886"/>
                  <a:pt x="10800" y="10992"/>
                </a:cubicBezTo>
                <a:lnTo>
                  <a:pt x="10800" y="21408"/>
                </a:lnTo>
                <a:cubicBezTo>
                  <a:pt x="10800" y="21514"/>
                  <a:pt x="5965" y="21600"/>
                  <a:pt x="0" y="21600"/>
                </a:cubicBezTo>
              </a:path>
            </a:pathLst>
          </a:custGeom>
          <a:ln>
            <a:solidFill>
              <a:srgbClr val="5C72B2"/>
            </a:solidFill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16" name="Shape 116"/>
          <p:cNvSpPr/>
          <p:nvPr/>
        </p:nvSpPr>
        <p:spPr>
          <a:xfrm>
            <a:off x="6058732" y="3154834"/>
            <a:ext cx="1332669" cy="48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7673" y="5400"/>
                </a:lnTo>
                <a:lnTo>
                  <a:pt x="17673" y="0"/>
                </a:lnTo>
                <a:lnTo>
                  <a:pt x="21600" y="10800"/>
                </a:lnTo>
                <a:lnTo>
                  <a:pt x="17673" y="21600"/>
                </a:lnTo>
                <a:lnTo>
                  <a:pt x="17673" y="16200"/>
                </a:lnTo>
                <a:lnTo>
                  <a:pt x="0" y="16200"/>
                </a:lnTo>
                <a:lnTo>
                  <a:pt x="1964" y="10800"/>
                </a:lnTo>
                <a:close/>
              </a:path>
            </a:pathLst>
          </a:custGeom>
          <a:solidFill>
            <a:srgbClr val="6076B4"/>
          </a:solidFill>
          <a:ln w="28575">
            <a:solidFill>
              <a:srgbClr val="465683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 flipH="1" flipV="1" rot="5400000">
            <a:off x="6680612" y="2253462"/>
            <a:ext cx="290991" cy="725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969" y="0"/>
                </a:moveTo>
                <a:cubicBezTo>
                  <a:pt x="8484" y="0"/>
                  <a:pt x="0" y="5400"/>
                  <a:pt x="0" y="10800"/>
                </a:cubicBezTo>
                <a:cubicBezTo>
                  <a:pt x="0" y="16200"/>
                  <a:pt x="10800" y="21600"/>
                  <a:pt x="21600" y="21600"/>
                </a:cubicBezTo>
              </a:path>
            </a:pathLst>
          </a:custGeom>
          <a:ln>
            <a:solidFill>
              <a:srgbClr val="5C72B2"/>
            </a:solidFill>
            <a:headEnd type="triangle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8" name="Shape 118"/>
          <p:cNvSpPr/>
          <p:nvPr/>
        </p:nvSpPr>
        <p:spPr>
          <a:xfrm>
            <a:off x="6816228" y="2769733"/>
            <a:ext cx="1" cy="537652"/>
          </a:xfrm>
          <a:prstGeom prst="line">
            <a:avLst/>
          </a:prstGeom>
          <a:ln>
            <a:solidFill>
              <a:srgbClr val="5C72B2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19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4602" y="1812070"/>
            <a:ext cx="762934" cy="69364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4570476" y="2569873"/>
            <a:ext cx="77725" cy="1536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59"/>
                  <a:pt x="10800" y="21509"/>
                </a:cubicBezTo>
                <a:lnTo>
                  <a:pt x="10800" y="10891"/>
                </a:lnTo>
                <a:cubicBezTo>
                  <a:pt x="10800" y="10841"/>
                  <a:pt x="5965" y="10800"/>
                  <a:pt x="0" y="10800"/>
                </a:cubicBezTo>
                <a:cubicBezTo>
                  <a:pt x="5965" y="10800"/>
                  <a:pt x="10800" y="10759"/>
                  <a:pt x="10800" y="10709"/>
                </a:cubicBezTo>
                <a:lnTo>
                  <a:pt x="10800" y="91"/>
                </a:lnTo>
                <a:cubicBezTo>
                  <a:pt x="10800" y="41"/>
                  <a:pt x="15635" y="0"/>
                  <a:pt x="21600" y="0"/>
                </a:cubicBezTo>
              </a:path>
            </a:pathLst>
          </a:custGeom>
          <a:ln>
            <a:solidFill>
              <a:srgbClr val="5C72B2"/>
            </a:solidFill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21" name="Shape 121"/>
          <p:cNvSpPr/>
          <p:nvPr/>
        </p:nvSpPr>
        <p:spPr>
          <a:xfrm flipH="1">
            <a:off x="2623953" y="3337490"/>
            <a:ext cx="1908833" cy="154326"/>
          </a:xfrm>
          <a:prstGeom prst="line">
            <a:avLst/>
          </a:prstGeom>
          <a:ln w="50800">
            <a:solidFill>
              <a:srgbClr val="5C72B2"/>
            </a:solidFill>
            <a:miter lim="400000"/>
            <a:headEnd type="arrow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2" name="Shape 122"/>
          <p:cNvSpPr/>
          <p:nvPr/>
        </p:nvSpPr>
        <p:spPr>
          <a:xfrm flipV="1">
            <a:off x="2421870" y="2032254"/>
            <a:ext cx="3772734" cy="1651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5C72B2"/>
            </a:solidFill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3" name="Shape 123"/>
          <p:cNvSpPr/>
          <p:nvPr/>
        </p:nvSpPr>
        <p:spPr>
          <a:xfrm flipV="1">
            <a:off x="2057400" y="3825649"/>
            <a:ext cx="5501779" cy="470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33" y="0"/>
                </a:lnTo>
                <a:lnTo>
                  <a:pt x="18633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C72B2"/>
            </a:solidFill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4" name="Shape 124"/>
          <p:cNvSpPr/>
          <p:nvPr/>
        </p:nvSpPr>
        <p:spPr>
          <a:xfrm flipV="1">
            <a:off x="2514600" y="2032253"/>
            <a:ext cx="4442937" cy="2028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3379" y="0"/>
                  <a:pt x="6759" y="5400"/>
                  <a:pt x="6759" y="10800"/>
                </a:cubicBezTo>
                <a:cubicBezTo>
                  <a:pt x="6759" y="16200"/>
                  <a:pt x="14179" y="21600"/>
                  <a:pt x="21600" y="21600"/>
                </a:cubicBezTo>
              </a:path>
            </a:pathLst>
          </a:custGeom>
          <a:ln w="50800">
            <a:solidFill>
              <a:srgbClr val="5C72B2"/>
            </a:solidFill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3"/>
      <p:bldP build="whole" bldLvl="1" animBg="1" rev="0" advAuto="0" spid="121" grpId="1"/>
      <p:bldP build="whole" bldLvl="1" animBg="1" rev="0" advAuto="0" spid="123" grpId="4"/>
      <p:bldP build="whole" bldLvl="1" animBg="1" rev="0" advAuto="0" spid="12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659164" y="63979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Image: docs.aws.amazon.com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457200" y="0"/>
            <a:ext cx="8229600" cy="8415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Diagram: AWS Data Pipeline</a:t>
            </a:r>
          </a:p>
        </p:txBody>
      </p:sp>
      <p:pic>
        <p:nvPicPr>
          <p:cNvPr id="12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2057400"/>
            <a:ext cx="6095999" cy="3715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457200" y="0"/>
            <a:ext cx="8229600" cy="12918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</a:rPr>
              <a:t>SWF </a:t>
            </a:r>
            <a:r>
              <a:rPr sz="2800">
                <a:solidFill>
                  <a:srgbClr val="2F5897"/>
                </a:solidFill>
              </a:rPr>
              <a:t>(Amazon Simple Workflow Service)</a:t>
            </a:r>
            <a:br>
              <a:rPr sz="2800">
                <a:solidFill>
                  <a:srgbClr val="2F5897"/>
                </a:solidFill>
              </a:rPr>
            </a:b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457200" y="1937394"/>
            <a:ext cx="8229600" cy="4188769"/>
          </a:xfrm>
          <a:prstGeom prst="rect">
            <a:avLst/>
          </a:prstGeom>
        </p:spPr>
        <p:txBody>
          <a:bodyPr/>
          <a:lstStyle/>
          <a:p>
            <a:pPr lvl="0" marL="305180" indent="-305180" defTabSz="813816">
              <a:defRPr sz="1800">
                <a:solidFill>
                  <a:srgbClr val="000000"/>
                </a:solidFill>
              </a:defRPr>
            </a:pPr>
            <a:r>
              <a:rPr b="1" sz="2136"/>
              <a:t>Process orchestration tool for building scalable, asynchronous, concurrent, and distributed applications</a:t>
            </a:r>
            <a:endParaRPr b="1" sz="2136"/>
          </a:p>
          <a:p>
            <a:pPr lvl="0" marL="305180" indent="-305180" defTabSz="813816">
              <a:defRPr sz="1800">
                <a:solidFill>
                  <a:srgbClr val="000000"/>
                </a:solidFill>
              </a:defRPr>
            </a:pPr>
            <a:r>
              <a:rPr b="1" sz="2136"/>
              <a:t>Parallel or sequential steps</a:t>
            </a:r>
            <a:endParaRPr b="1" sz="2136"/>
          </a:p>
          <a:p>
            <a:pPr lvl="0" marL="305180" indent="-305180" defTabSz="813816">
              <a:defRPr sz="1800">
                <a:solidFill>
                  <a:srgbClr val="000000"/>
                </a:solidFill>
              </a:defRPr>
            </a:pPr>
            <a:r>
              <a:rPr b="1" sz="2136"/>
              <a:t>State tracker and task coordinator </a:t>
            </a:r>
            <a:endParaRPr b="1" sz="2136"/>
          </a:p>
          <a:p>
            <a:pPr lvl="0" marL="305180" indent="-305180" defTabSz="813816">
              <a:defRPr sz="1800">
                <a:solidFill>
                  <a:srgbClr val="000000"/>
                </a:solidFill>
              </a:defRPr>
            </a:pPr>
            <a:r>
              <a:rPr b="1" sz="2136"/>
              <a:t>Monitoring of Status &amp; Progress</a:t>
            </a:r>
            <a:endParaRPr b="1" sz="2136"/>
          </a:p>
          <a:p>
            <a:pPr lvl="0" marL="305180" indent="-305180" defTabSz="813816">
              <a:defRPr sz="1800">
                <a:solidFill>
                  <a:srgbClr val="000000"/>
                </a:solidFill>
              </a:defRPr>
            </a:pPr>
            <a:r>
              <a:rPr b="1" sz="2136"/>
              <a:t>You can access SWF in many ways:</a:t>
            </a:r>
            <a:endParaRPr b="1" sz="2136"/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b="1" sz="1602"/>
              <a:t>AWS SDKs for Java, Ruby, .NET, and PHP</a:t>
            </a:r>
            <a:endParaRPr b="1" sz="1602"/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b="1" sz="1602"/>
              <a:t>AWS Flow Framework for Java or Ruby</a:t>
            </a:r>
            <a:endParaRPr b="1" sz="1602"/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b="1" sz="1602"/>
              <a:t>Amazon SWF web service APIs, which can be accessed through other languages (e.g. using boto for Python)</a:t>
            </a:r>
            <a:endParaRPr b="1" sz="1602"/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b="1" sz="1602"/>
              <a:t>AWS Management Console</a:t>
            </a:r>
            <a:endParaRPr b="1" sz="1602"/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b="1" sz="1602"/>
              <a:t>AWS Command Line Interface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57200" y="0"/>
            <a:ext cx="8229600" cy="17995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</a:rPr>
              <a:t>And a LOT of other services</a:t>
            </a:r>
            <a:br>
              <a:rPr sz="2800">
                <a:solidFill>
                  <a:srgbClr val="2F5897"/>
                </a:solidFill>
              </a:rPr>
            </a:br>
          </a:p>
        </p:txBody>
      </p:sp>
      <p:pic>
        <p:nvPicPr>
          <p:cNvPr id="134" name="Screen Shot 2015-04-27 at 10.09.1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643" y="1339747"/>
            <a:ext cx="6809657" cy="5005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0"/>
            <a:ext cx="8229600" cy="177859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</a:rPr>
              <a:t>Simple Workflow Service</a:t>
            </a:r>
            <a:br>
              <a:rPr sz="5400">
                <a:solidFill>
                  <a:srgbClr val="2F5897"/>
                </a:solidFill>
              </a:rPr>
            </a:b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457200" y="1532235"/>
            <a:ext cx="8229600" cy="4347915"/>
          </a:xfrm>
          <a:prstGeom prst="rect">
            <a:avLst/>
          </a:prstGeom>
        </p:spPr>
        <p:txBody>
          <a:bodyPr lIns="0" tIns="0" rIns="0" bIns="0"/>
          <a:lstStyle/>
          <a:p>
            <a:pPr lvl="0" marL="233172" indent="-233172" defTabSz="621791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32"/>
              <a:t>“A lot better than cronjob”</a:t>
            </a:r>
            <a:endParaRPr b="1" sz="1632"/>
          </a:p>
          <a:p>
            <a:pPr lvl="0" marL="233172" indent="-233172" defTabSz="621791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32"/>
              <a:t>Many use cases for “batch processing”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media processing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order/payments processing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web application back-ends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distributed ETL systems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analytics pipelines (not Data Pipeline)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infrastructure automation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other business process workflows</a:t>
            </a:r>
            <a:endParaRPr b="1" sz="1632"/>
          </a:p>
          <a:p>
            <a:pPr lvl="0" marL="233172" indent="-233172" defTabSz="621791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32"/>
              <a:t>Invoked by and invokes various processing steps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executable code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web service calls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human actions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scripts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57200" y="0"/>
            <a:ext cx="8229600" cy="106263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What is Amazon Web Services?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Terminology &amp; related technologies of AWS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Simple Workflow Service overview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Code examples of integrating with SWF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Use Cases of SWF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Q&amp;A, Comments, Takeaways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57200" y="12700"/>
            <a:ext cx="8229600" cy="89103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Straining the spaghetti</a:t>
            </a:r>
          </a:p>
        </p:txBody>
      </p:sp>
      <p:pic>
        <p:nvPicPr>
          <p:cNvPr id="1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09869"/>
            <a:ext cx="9144000" cy="514626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659164" y="64106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Image: thedailywtf.com</a:t>
            </a:r>
          </a:p>
        </p:txBody>
      </p:sp>
      <p:pic>
        <p:nvPicPr>
          <p:cNvPr id="14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5400" y="29591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6538912" y="64106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Image: matthewturland.com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57200" y="228600"/>
            <a:ext cx="8229600" cy="13183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86384">
              <a:lnSpc>
                <a:spcPts val="49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784">
                <a:solidFill>
                  <a:srgbClr val="2F5897"/>
                </a:solidFill>
              </a:rPr>
              <a:t>Developers focus on business logic, </a:t>
            </a:r>
            <a:endParaRPr sz="3784">
              <a:solidFill>
                <a:srgbClr val="2F5897"/>
              </a:solidFill>
            </a:endParaRPr>
          </a:p>
          <a:p>
            <a:pPr lvl="0" defTabSz="786384">
              <a:lnSpc>
                <a:spcPts val="49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3784">
                <a:solidFill>
                  <a:srgbClr val="2F5897"/>
                </a:solidFill>
              </a:rPr>
              <a:t>not glue code and state management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2070100"/>
            <a:ext cx="8229600" cy="3611563"/>
          </a:xfrm>
          <a:prstGeom prst="rect">
            <a:avLst/>
          </a:prstGeom>
        </p:spPr>
        <p:txBody>
          <a:bodyPr lIns="0" tIns="0" rIns="0" bIns="0"/>
          <a:lstStyle/>
          <a:p>
            <a:pPr lvl="0" marL="233172" indent="-233172" defTabSz="621791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32" u="sng"/>
              <a:t>Simple</a:t>
            </a:r>
            <a:r>
              <a:rPr b="1" sz="1632"/>
              <a:t> Workflow service provides a </a:t>
            </a:r>
            <a:r>
              <a:rPr b="1" sz="1632" u="sng">
                <a:solidFill>
                  <a:srgbClr val="FF2600"/>
                </a:solidFill>
              </a:rPr>
              <a:t>simple</a:t>
            </a:r>
            <a:r>
              <a:rPr b="1" sz="1632"/>
              <a:t> interface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workflow orchestration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reliable task dispatch 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state management </a:t>
            </a:r>
            <a:endParaRPr b="1" sz="1632"/>
          </a:p>
          <a:p>
            <a:pPr lvl="0" marL="233172" indent="-233172" defTabSz="621791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32"/>
              <a:t>SWF manages the execution flow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tasks are load balanced across registered workers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inter-task dependencies are respected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concurrency is handled appropriately </a:t>
            </a:r>
            <a:endParaRPr b="1" sz="1632"/>
          </a:p>
          <a:p>
            <a:pPr lvl="1" marL="544068" indent="-233172" defTabSz="621791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32"/>
              <a:t>child workflows are executed</a:t>
            </a:r>
            <a:endParaRPr b="1" sz="1632"/>
          </a:p>
          <a:p>
            <a:pPr lvl="0" marL="233172" indent="-233172" defTabSz="621791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32"/>
              <a:t>Engineers focus on developing ‘workers’ to perform the actual tasks in a workflow instead of worrying about orchestration and scheduling of those tasks.</a:t>
            </a:r>
          </a:p>
        </p:txBody>
      </p:sp>
    </p:spTree>
  </p:cSld>
  <p:clrMapOvr>
    <a:masterClrMapping/>
  </p:clrMapOvr>
  <p:transition spd="slow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457200" y="228600"/>
            <a:ext cx="8229600" cy="82098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SWF </a:t>
            </a:r>
            <a:r>
              <a:rPr sz="4400">
                <a:solidFill>
                  <a:srgbClr val="2F5897"/>
                </a:solidFill>
              </a:rPr>
              <a:t>Workflow Concepts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457200" y="1104900"/>
            <a:ext cx="8229600" cy="2002831"/>
          </a:xfrm>
          <a:prstGeom prst="rect">
            <a:avLst/>
          </a:prstGeom>
        </p:spPr>
        <p:txBody>
          <a:bodyPr lIns="0" tIns="0" rIns="0" bIns="0"/>
          <a:lstStyle/>
          <a:p>
            <a:pPr lvl="0" marL="226314" indent="-226314" defTabSz="60350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2600"/>
                </a:solidFill>
              </a:rPr>
              <a:t>Workflow</a:t>
            </a:r>
            <a:r>
              <a:rPr b="1" sz="1584"/>
              <a:t> - a set of activities that carry out some objective, together with logic that coordinates the activities. 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Each workflow runs in an AWS resource called a </a:t>
            </a:r>
            <a:r>
              <a:rPr b="1" sz="1584">
                <a:solidFill>
                  <a:srgbClr val="FF2600"/>
                </a:solidFill>
              </a:rPr>
              <a:t>domain</a:t>
            </a:r>
            <a:r>
              <a:rPr b="1" sz="1584"/>
              <a:t>, which controls the workflow's scope. 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An AWS account can have many domains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A domain can have many workflows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workflows in different domains cannot interact</a:t>
            </a:r>
          </a:p>
        </p:txBody>
      </p:sp>
      <p:pic>
        <p:nvPicPr>
          <p:cNvPr id="15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3069431"/>
            <a:ext cx="8877300" cy="372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659164" y="63979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Image: docs.aws.amazon.com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457200" y="228600"/>
            <a:ext cx="8229600" cy="8155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SWF </a:t>
            </a:r>
            <a:r>
              <a:rPr sz="4400">
                <a:solidFill>
                  <a:srgbClr val="2F5897"/>
                </a:solidFill>
              </a:rPr>
              <a:t>Workflow Concepts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94791" y="1254844"/>
            <a:ext cx="8754418" cy="5097315"/>
          </a:xfrm>
          <a:prstGeom prst="rect">
            <a:avLst/>
          </a:prstGeom>
        </p:spPr>
        <p:txBody>
          <a:bodyPr lIns="0" tIns="0" rIns="0" bIns="0"/>
          <a:lstStyle/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Define each of the required </a:t>
            </a:r>
            <a:r>
              <a:rPr b="1" sz="1728">
                <a:solidFill>
                  <a:srgbClr val="FF2600"/>
                </a:solidFill>
              </a:rPr>
              <a:t>activities</a:t>
            </a:r>
            <a:r>
              <a:rPr b="1" sz="1728"/>
              <a:t> in the workflow </a:t>
            </a:r>
            <a:endParaRPr b="1" sz="1728"/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Register each activity with Amazon SWF as an </a:t>
            </a:r>
            <a:r>
              <a:rPr b="1" sz="1728">
                <a:solidFill>
                  <a:srgbClr val="FF2600"/>
                </a:solidFill>
              </a:rPr>
              <a:t>activity type</a:t>
            </a:r>
            <a:endParaRPr b="1" sz="1728">
              <a:solidFill>
                <a:srgbClr val="FF2600"/>
              </a:solidFill>
            </a:endParaRPr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provide name and version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provide timeout values based on how long you expect the activity to take </a:t>
            </a:r>
            <a:endParaRPr b="1" sz="1728"/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Some activities may need to be performed more than once, perhaps with varying inputs.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Each run is represented by a separate activity.</a:t>
            </a:r>
            <a:endParaRPr b="1" sz="1728"/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>
                <a:solidFill>
                  <a:srgbClr val="FF2600"/>
                </a:solidFill>
              </a:rPr>
              <a:t>Activity Worker</a:t>
            </a:r>
            <a:r>
              <a:rPr b="1" sz="1728"/>
              <a:t> - a program that receives activity tasks, performs them, and provides results 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Activities may be performed by people</a:t>
            </a:r>
            <a:endParaRPr b="1" sz="1728"/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Activity tasks and activity workers can run synchronously or asynchronously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distributed across multiple computers or run on the same computer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be in different geographic regions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written in different programming languages</a:t>
            </a:r>
            <a:endParaRPr b="1" sz="1728"/>
          </a:p>
          <a:p>
            <a:pPr lvl="1" marL="576072" indent="-246888" defTabSz="658368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728"/>
              <a:t>run on different operating systems</a:t>
            </a:r>
            <a:endParaRPr b="1" sz="1728"/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Run on Amazon EC2, your own premises, or other provider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457200" y="228600"/>
            <a:ext cx="8229600" cy="85804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SWF </a:t>
            </a:r>
            <a:r>
              <a:rPr sz="4400">
                <a:solidFill>
                  <a:srgbClr val="2F5897"/>
                </a:solidFill>
              </a:rPr>
              <a:t>Workflow Concepts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94791" y="1319956"/>
            <a:ext cx="8754418" cy="5055991"/>
          </a:xfrm>
          <a:prstGeom prst="rect">
            <a:avLst/>
          </a:prstGeom>
        </p:spPr>
        <p:txBody>
          <a:bodyPr lIns="0" tIns="0" rIns="0" bIns="0"/>
          <a:lstStyle/>
          <a:p>
            <a:pPr lvl="0" marL="260604" indent="-260604" defTabSz="69494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824">
                <a:solidFill>
                  <a:srgbClr val="FF2600"/>
                </a:solidFill>
              </a:rPr>
              <a:t>Decider</a:t>
            </a:r>
            <a:r>
              <a:rPr b="1" sz="1824"/>
              <a:t> - the coordination logic in a workflow 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schedules activity tasks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provides input data to the activity workers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processes events that arrive while the workflow is running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ends (or closes) the workflow when the objective has been completed</a:t>
            </a:r>
            <a:endParaRPr b="1" sz="1824"/>
          </a:p>
          <a:p>
            <a:pPr lvl="0" marL="260604" indent="-260604" defTabSz="69494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824"/>
              <a:t>Decider interacts with SWF service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receiving decision tasks from Amazon SWF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responding back to Amazon SWF with decisions </a:t>
            </a:r>
            <a:endParaRPr b="1" sz="1824"/>
          </a:p>
          <a:p>
            <a:pPr lvl="0" marL="260604" indent="-260604" defTabSz="69494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824"/>
              <a:t>A </a:t>
            </a:r>
            <a:r>
              <a:rPr b="1" sz="1824">
                <a:solidFill>
                  <a:srgbClr val="FF2600"/>
                </a:solidFill>
              </a:rPr>
              <a:t>decision</a:t>
            </a:r>
            <a:r>
              <a:rPr b="1" sz="1824"/>
              <a:t> is an action or set of actions which are the next steps in the workflow. 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Typically, schedule an activity task. </a:t>
            </a:r>
            <a:endParaRPr b="1" sz="1824"/>
          </a:p>
          <a:p>
            <a:pPr lvl="1" marL="608076" indent="-260604" defTabSz="694944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824"/>
              <a:t>Decisions can also:</a:t>
            </a:r>
            <a:endParaRPr b="1" sz="1824"/>
          </a:p>
          <a:p>
            <a:pPr lvl="2" marL="955547" indent="-260604" defTabSz="69494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824"/>
              <a:t>set timers to delay the execution of an activity task</a:t>
            </a:r>
            <a:endParaRPr b="1" sz="1824"/>
          </a:p>
          <a:p>
            <a:pPr lvl="2" marL="955547" indent="-260604" defTabSz="69494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824"/>
              <a:t>request cancellation of activity tasks already in progress</a:t>
            </a:r>
            <a:endParaRPr b="1" sz="1824"/>
          </a:p>
          <a:p>
            <a:pPr lvl="2" marL="955547" indent="-260604" defTabSz="69494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824"/>
              <a:t>complete or close the workflow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457200" y="228600"/>
            <a:ext cx="8229600" cy="91360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SWF </a:t>
            </a:r>
            <a:r>
              <a:rPr sz="4400">
                <a:solidFill>
                  <a:srgbClr val="2F5897"/>
                </a:solidFill>
              </a:rPr>
              <a:t>Workflow Concepts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194791" y="1220936"/>
            <a:ext cx="8754418" cy="4964957"/>
          </a:xfrm>
          <a:prstGeom prst="rect">
            <a:avLst/>
          </a:prstGeom>
        </p:spPr>
        <p:txBody>
          <a:bodyPr lIns="0" tIns="0" rIns="0" bIns="0"/>
          <a:lstStyle/>
          <a:p>
            <a:pPr lvl="0" marL="226314" indent="-226314" defTabSz="60350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84"/>
              <a:t>The </a:t>
            </a:r>
            <a:r>
              <a:rPr b="1" sz="1584">
                <a:solidFill>
                  <a:srgbClr val="FF2600"/>
                </a:solidFill>
              </a:rPr>
              <a:t>Amazon SWF service</a:t>
            </a:r>
            <a:r>
              <a:rPr b="1" sz="1584"/>
              <a:t> is the reliable central hub 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centralized orchestration and workflow state persistence service 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data exchange between the decider, activity workers, and other relevant entities, such a human administrator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tracks worker progress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provides details on completion/status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maintains each worker’s state and application's execution state durably</a:t>
            </a:r>
            <a:endParaRPr b="1" sz="1584"/>
          </a:p>
          <a:p>
            <a:pPr lvl="0" marL="226314" indent="-226314" defTabSz="60350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84"/>
              <a:t>The activity workers and the decider receive their tasks by polling the Amazon SWF service</a:t>
            </a:r>
            <a:endParaRPr b="1" sz="1584"/>
          </a:p>
          <a:p>
            <a:pPr lvl="0" marL="226314" indent="-226314" defTabSz="60350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84"/>
              <a:t>Amazon SWF includes a copy of the current workflow execution history with each decision task sent to the decider 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The workflow execution history is composed of events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an event represents a significant change in the state of the workflow execution. </a:t>
            </a:r>
            <a:endParaRPr b="1" sz="1584"/>
          </a:p>
          <a:p>
            <a:pPr lvl="0" marL="226314" indent="-226314" defTabSz="603504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84"/>
              <a:t>Examples of events include: 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the completion of a task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notification that a task has timed out</a:t>
            </a:r>
            <a:endParaRPr b="1" sz="1584"/>
          </a:p>
          <a:p>
            <a:pPr lvl="1" marL="528066" indent="-226314" defTabSz="603504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84"/>
              <a:t>the expiration of a timer that was set earlier in the workflow execution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1"/>
          </p:nvPr>
        </p:nvSpPr>
        <p:spPr>
          <a:xfrm>
            <a:off x="457200" y="1273571"/>
            <a:ext cx="8229600" cy="4934150"/>
          </a:xfrm>
          <a:prstGeom prst="rect">
            <a:avLst/>
          </a:prstGeom>
        </p:spPr>
        <p:txBody>
          <a:bodyPr lIns="0" tIns="0" rIns="0" bIns="0"/>
          <a:lstStyle/>
          <a:p>
            <a:pPr lvl="0" marL="236600" indent="-236600" defTabSz="6309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56">
                <a:solidFill>
                  <a:srgbClr val="FF2600"/>
                </a:solidFill>
              </a:rPr>
              <a:t>Workflow Executor / Workflow Starter</a:t>
            </a:r>
            <a:endParaRPr b="1" sz="1656">
              <a:solidFill>
                <a:srgbClr val="FF2600"/>
              </a:solidFill>
            </a:endParaRPr>
          </a:p>
          <a:p>
            <a:pPr lvl="1" marL="552069" indent="-236600" defTabSz="630936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56"/>
              <a:t>any application or entity that can initiate workflow executions</a:t>
            </a:r>
            <a:endParaRPr b="1" sz="1656"/>
          </a:p>
          <a:p>
            <a:pPr lvl="1" marL="552069" indent="-236600" defTabSz="630936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56"/>
              <a:t>frequently initiated by a user action or a cronjob </a:t>
            </a:r>
            <a:endParaRPr b="1" sz="1656"/>
          </a:p>
          <a:p>
            <a:pPr lvl="1" marL="552069" indent="-236600" defTabSz="630936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56"/>
              <a:t>Example: the website or mobile app where a customer places an order</a:t>
            </a:r>
            <a:endParaRPr b="1" sz="1656"/>
          </a:p>
          <a:p>
            <a:pPr lvl="0" marL="236600" indent="-236600" defTabSz="6309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56"/>
              <a:t>A user must have authorized AWS </a:t>
            </a:r>
            <a:r>
              <a:rPr b="1" sz="1656">
                <a:solidFill>
                  <a:srgbClr val="FF2600"/>
                </a:solidFill>
              </a:rPr>
              <a:t>access keys</a:t>
            </a:r>
            <a:r>
              <a:rPr b="1" sz="1656"/>
              <a:t> to run workflows in your account </a:t>
            </a:r>
            <a:endParaRPr b="1" sz="1656"/>
          </a:p>
          <a:p>
            <a:pPr lvl="1" marL="552069" indent="-236600" defTabSz="630936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56"/>
              <a:t>access keys provide full access to all of the resources, difficult to revoke, </a:t>
            </a:r>
            <a:endParaRPr b="1" sz="1656"/>
          </a:p>
          <a:p>
            <a:pPr lvl="1" marL="552069" indent="-236600" defTabSz="630936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56"/>
              <a:t>not appropriate for all applications</a:t>
            </a:r>
            <a:endParaRPr b="1" sz="1656"/>
          </a:p>
          <a:p>
            <a:pPr lvl="0" marL="236600" indent="-236600" defTabSz="6309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56"/>
              <a:t>Amazon SWF access control uses AWS </a:t>
            </a:r>
            <a:r>
              <a:rPr b="1" sz="1656">
                <a:solidFill>
                  <a:srgbClr val="FF2600"/>
                </a:solidFill>
              </a:rPr>
              <a:t>Identity and Access Management</a:t>
            </a:r>
            <a:r>
              <a:rPr b="1" sz="1656"/>
              <a:t> (IAM), which allows you to provide access to AWS resources in a controlled way that does not expose your access keys. </a:t>
            </a:r>
            <a:endParaRPr b="1" sz="1656"/>
          </a:p>
          <a:p>
            <a:pPr lvl="1" marL="552069" indent="-236600" defTabSz="630936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656"/>
              <a:t>For example, you can allow a user to access your account, but only to run certain workflows in a particular domain.</a:t>
            </a:r>
            <a:endParaRPr b="1" sz="1656"/>
          </a:p>
          <a:p>
            <a:pPr lvl="0" marL="236600" indent="-236600" defTabSz="6309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b="1" sz="1656"/>
          </a:p>
          <a:p>
            <a:pPr lvl="0" marL="236600" indent="-236600" defTabSz="6309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56"/>
              <a:t>Implement, deploy, scale, and modify components independently </a:t>
            </a:r>
            <a:endParaRPr b="1" sz="1656"/>
          </a:p>
          <a:p>
            <a:pPr lvl="0" marL="236600" indent="-236600" defTabSz="6309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56"/>
              <a:t>Application is resilient to failures in individual components </a:t>
            </a:r>
          </a:p>
        </p:txBody>
      </p:sp>
      <p:sp>
        <p:nvSpPr>
          <p:cNvPr id="163" name="Shape 163"/>
          <p:cNvSpPr/>
          <p:nvPr>
            <p:ph type="title"/>
          </p:nvPr>
        </p:nvSpPr>
        <p:spPr>
          <a:xfrm>
            <a:off x="457200" y="228600"/>
            <a:ext cx="8229600" cy="88612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SWF </a:t>
            </a:r>
            <a:r>
              <a:rPr sz="4400">
                <a:solidFill>
                  <a:srgbClr val="2F5897"/>
                </a:solidFill>
              </a:rPr>
              <a:t>Workflow Concepts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66" name="Shape 166"/>
          <p:cNvSpPr/>
          <p:nvPr/>
        </p:nvSpPr>
        <p:spPr>
          <a:xfrm>
            <a:off x="659164" y="63979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Image: docs.aws.amazon.com</a:t>
            </a:r>
          </a:p>
        </p:txBody>
      </p:sp>
      <p:pic>
        <p:nvPicPr>
          <p:cNvPr id="1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407" y="600663"/>
            <a:ext cx="6917186" cy="5656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57200" y="228600"/>
            <a:ext cx="8229600" cy="13183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Process to create a SWF application</a:t>
            </a:r>
          </a:p>
        </p:txBody>
      </p:sp>
      <p:pic>
        <p:nvPicPr>
          <p:cNvPr id="170" name="Screen Shot 2015-04-27 at 5.32.1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34926"/>
            <a:ext cx="9144000" cy="396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59164" y="6302692"/>
            <a:ext cx="782567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“Introducing Amazon Simple Workflow (Amazon SWF)” 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Balan Subramanian, Sr. Product Manager for Amazon SWF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57200" y="228600"/>
            <a:ext cx="8229600" cy="8612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Register Domain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457200" y="1292373"/>
            <a:ext cx="8229600" cy="5309594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$swf = new </a:t>
            </a:r>
            <a:r>
              <a:rPr b="1" sz="148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AmazonSWF()</a:t>
            </a: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$domainName = 'ImageProcessor';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$retention_period_in_days = 5;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$domainOpts = array(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'description' =&gt; 'This domain will be used for image processing',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'name' =&gt; $domainName,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'workflowExecutionRetentionPeriodInDays' =&gt; (string) $retention_period_in_days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$response = </a:t>
            </a:r>
            <a:r>
              <a:rPr b="1" sz="148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$swf-&gt;registerDomain($domainOpts);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if ($response-&gt;isOK()) {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echo 'Domain ' . json_encode($domainOpts) . " registered\n";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// A real application may want to handle errors during domain registration,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// but if the domain already exists, it's safe to ignore that error.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print_r($response-&gt;body);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But first…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Nick does not work for Amazon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Nick has a bias on this topic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Nick has great admiration for Amazon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Nick has great admiration for you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457200" y="228600"/>
            <a:ext cx="8229600" cy="82490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Register Workflow in Domain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457200" y="1043136"/>
            <a:ext cx="8229600" cy="5495877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$swf = new AmazonSWF();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$domainName = 'ImageProcessor';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$swf-&gt;registerDomain($domainOpts); //see above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$workflowOpts = array(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'domain' =&gt; $domainName,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'name' =&gt; "</a:t>
            </a:r>
            <a:r>
              <a:rPr b="1" sz="148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myWorkflowName</a:t>
            </a: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",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'version' =&gt; "</a:t>
            </a:r>
            <a:r>
              <a:rPr b="1" sz="148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myWorkflowVersion</a:t>
            </a: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",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'description' =&gt; 'Periodically runs stuff'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$response = </a:t>
            </a:r>
            <a:r>
              <a:rPr b="1" sz="148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$swf-&gt;registerWorkflowType($workflowOpts)</a:t>
            </a: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if ($response-&gt;isOK()) {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echo 'Workflow ' . json_encode($workflowOpts) . " registered\n";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// A real application may want to handle errors during type registration,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// but if the type already exists, it's safe to ignore that error.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41731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print_r($response-&gt;body);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457200" y="228600"/>
            <a:ext cx="8229600" cy="80565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Start Decider Worker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457200" y="1281807"/>
            <a:ext cx="8229600" cy="5257206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$swf = new AmazonSWF();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$domainName = 'ImageProcessor';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$decider_task_list = 'deciderTaskList';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$swf-&gt;registerDomain($domainOpts); //see domain registration above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$workflow_decider = new </a:t>
            </a:r>
            <a:r>
              <a:rPr b="1" sz="1679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ImageProcessorDecider</a:t>
            </a: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($swf, 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   $domainName, $decider_task_list);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$workflow_decider-&gt;start()</a:t>
            </a: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 * The ImageProcessorDecider inspects the history of the 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 * workflow and then schedules more tasks based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 * on the current state of the workflow 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 * using $swf-&gt;poll_for_decision_task()</a:t>
            </a:r>
            <a:endParaRPr b="1" sz="1679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40079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79"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457200" y="95845"/>
            <a:ext cx="8229600" cy="828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Decider Worker Logic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457200" y="936228"/>
            <a:ext cx="8229600" cy="5602785"/>
          </a:xfrm>
          <a:prstGeom prst="rect">
            <a:avLst/>
          </a:prstGeom>
        </p:spPr>
        <p:txBody>
          <a:bodyPr/>
          <a:lstStyle/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public function start() {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while (true) {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$opts = array(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'domain' =&gt; $this-&gt;domain,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'taskList' =&gt; array(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 'name' =&gt; $this-&gt;task_list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)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);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$response = $this-&gt;</a:t>
            </a:r>
            <a:r>
              <a:rPr b="1" sz="100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swf-&gt;poll_for_decision_task($opts)</a:t>
            </a: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//checking response for errors and handling goes here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$task_token = (string) $response-&gt;body-&gt;taskToken;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//more error handling goes here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$history = $response-&gt;body-&gt;events();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$decision_list = </a:t>
            </a:r>
            <a:r>
              <a:rPr b="1" sz="100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self::_decide(new HistoryEventIterator(</a:t>
            </a:r>
            <a:endParaRPr b="1" sz="1008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$this-&gt;swf, $opts, $response ));</a:t>
            </a: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// _decide() is the fancy logic to assess the current state and 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// return with the correct activity or event to do next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$complete_opt = array(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'taskToken' =&gt; $task_token,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'decisions'=&gt; $decision_list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);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$complete_response = $this-&gt;</a:t>
            </a:r>
            <a:r>
              <a:rPr b="1" sz="100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swf-&gt;respond_decision_task_completed($complete_opt)</a:t>
            </a: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if ($complete_response-&gt;isOK()) {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echo "RespondDecisionTaskCompleted SUCCESS\n";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} else {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// a real application may want to report this failure and retry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echo "RespondDecisionTaskCompleted FAIL\n";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echo "Response body: \n";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print_r($complete_response-&gt;body);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echo "Request JSON: \n";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       echo json_encode($complete_opt) . "\n";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192023">
              <a:spcBef>
                <a:spcPts val="0"/>
              </a:spcBef>
              <a:buSzTx/>
              <a:buFontTx/>
              <a:buNone/>
              <a:tabLst>
                <a:tab pos="190500" algn="l"/>
                <a:tab pos="381000" algn="l"/>
                <a:tab pos="571500" algn="l"/>
                <a:tab pos="762000" algn="l"/>
                <a:tab pos="952500" algn="l"/>
                <a:tab pos="1143000" algn="l"/>
                <a:tab pos="1333500" algn="l"/>
                <a:tab pos="1524000" algn="l"/>
                <a:tab pos="1727200" algn="l"/>
                <a:tab pos="1917700" algn="l"/>
                <a:tab pos="2108200" algn="l"/>
                <a:tab pos="2298700" algn="l"/>
              </a:tabLst>
              <a:defRPr sz="1800">
                <a:solidFill>
                  <a:srgbClr val="000000"/>
                </a:solidFill>
              </a:defRPr>
            </a:pPr>
            <a:r>
              <a:rPr b="1" sz="1008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008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57200" y="228600"/>
            <a:ext cx="8229600" cy="812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Example Decision JSON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57200" y="1086742"/>
            <a:ext cx="8229600" cy="5452271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"decisionType" : "ScheduleActivityTask",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"scheduleActivityTaskDecisionAttributes" : {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"activityType" : {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   "name" : "myActivityName",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   "version" : "myActivityVersion"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"activityId" : "verification-27",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"control" : "digital music",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"input" : "5634-0056-4367-0923,12/12,437",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"scheduleToCloseTimeout" : "900",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"taskList" : {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   "name": "deciderTaskList"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"scheduleToStartTimeout" : "300",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"startToCloseTimeout" : "600",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   "heartbeatTimeout" : "120"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1" sz="160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612648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608">
                <a:latin typeface="Courier New"/>
                <a:ea typeface="Courier New"/>
                <a:cs typeface="Courier New"/>
                <a:sym typeface="Courier New"/>
              </a:rPr>
              <a:t>}  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457200" y="228600"/>
            <a:ext cx="8229600" cy="8039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Register Activity Workers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457200" y="1120378"/>
            <a:ext cx="8229600" cy="5418635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$swf = new AmazonSWF();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$domainName = ‘ImageProcessor';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$activity_task_list = 'activityTaskList';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$swf-&gt;registerDomain($domainOpts); //see domain registration above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$activityOpts = array(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'domain' =&gt; $domainName,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'name' =&gt; "myActivityName",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'version' =&gt; "myActivityVersion",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'description' =&gt; 'Does some work'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$response = </a:t>
            </a:r>
            <a:r>
              <a:rPr b="1" sz="112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$swf-&gt;registerActivityType($activityOpts)</a:t>
            </a: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if ($response-&gt;isOK()) {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echo 'Activity ' . json_encode($activityOpts) . " registered\n";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// A real application may want to handle errors during type registration,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// but if the type already exists, it's safe to ignore that error.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0" indent="107442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print_r($response-&gt;body);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$activity_worker = new </a:t>
            </a:r>
            <a:r>
              <a:rPr b="1" sz="112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ImageProcessorActivityWorker($swf, $domainName, $activity_task_list)</a:t>
            </a: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latin typeface="Courier New"/>
                <a:ea typeface="Courier New"/>
                <a:cs typeface="Courier New"/>
                <a:sym typeface="Courier New"/>
              </a:rPr>
              <a:t>echo "Starting activity worker polling\n";</a:t>
            </a:r>
            <a:endParaRPr b="1" sz="112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29768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28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$activity_worker-&gt;start();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457200" y="95845"/>
            <a:ext cx="8229600" cy="828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Activity Worker Logic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200" y="936228"/>
            <a:ext cx="8229600" cy="5936358"/>
          </a:xfrm>
          <a:prstGeom prst="rect">
            <a:avLst/>
          </a:prstGeom>
        </p:spPr>
        <p:txBody>
          <a:bodyPr/>
          <a:lstStyle/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public function start() {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while (true) {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$response = $this-&gt;</a:t>
            </a:r>
            <a:r>
              <a:rPr b="1" sz="12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swf-&gt;poll_for_activity_task</a:t>
            </a: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(array(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'domain' =&gt; $this-&gt;domain,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'taskList' =&gt; array( 'name' =&gt; $this-&gt;task_list )  ));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//checking response for errors and handling goes here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$task_token = (string) $response-&gt;body-&gt;taskToken;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//more error handling goes here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$activity_input = (string) $response-&gt;body-&gt;input;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$activity_output = </a:t>
            </a:r>
            <a:r>
              <a:rPr b="1" sz="12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doSomethingUseful($activity_input)</a:t>
            </a: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//actual work logic goes into doSomethingUseful()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$complete_opt = array( 'taskToken' =&gt; $task_token, 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                  'result' =&gt; $activity_output );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$complete_response = $this-&gt;</a:t>
            </a:r>
            <a:r>
              <a:rPr b="1" sz="12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swf-&gt;respond_activity_task_completed($complete_opt</a:t>
            </a: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if ($complete_response-&gt;isOK()) {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echo "RespondActivityTaskCompleted SUCCESS\n";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// a real application may want to report this failure and retry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echo "RespondActivityTaskCompleted FAIL\n";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echo "Response body:\n";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print_r($complete_response-&gt;body);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echo "Request JSON:\n";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     echo json_encode($complete_opt) . "\n";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28600">
              <a:spcBef>
                <a:spcPts val="0"/>
              </a:spcBef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457200" y="228600"/>
            <a:ext cx="8229600" cy="8650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Start Execution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457200" y="1703635"/>
            <a:ext cx="8229600" cy="4835378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$swf = new AmazonSWF();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$domainName = ‘ImageProcessor';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$decider_task_list = 'deciderTaskList';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$swf-&gt;registerDomain($domainOpts); //see domain registration above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$response = $swf-&gt;registerWorkflowType($workflowOpts); //see workflow registration above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$workflow_input = json_encode(array(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    'activityName' =&gt; “myActivityName",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    'activityVersion' =&gt; "myActivityVersion",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    'activityTaskList' =&gt; 'activityTaskList',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    'activityInput' =&gt; 'World',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    'timerDuration' =&gt; '5'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488"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566927">
              <a:spcBef>
                <a:spcPts val="3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488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457200" y="228600"/>
            <a:ext cx="8229600" cy="84360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Start Execution (continued)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457200" y="1054248"/>
            <a:ext cx="8478838" cy="5484765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$executionOpts = array(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'domain' =&gt; $domainName,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'workflowId' =&gt; 'myWorkflowId-' . time(),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'workflowType' =&gt; array( 'name' =&gt; “myWorkflowName",  'version' =&gt; “myWorkflowVersion"  ),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'input' =&gt; $workflow_input,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'childPolicy' =&gt; 'TERMINATE',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// This is what specifying a task list at scheduling time looks like.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// You can also register a type with a default task list 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// and not specify one at scheduling time.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'taskList' =&gt; array('name' =&gt; $decider_task_list),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// This is what specifying timeouts at scheduling time looks like.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// You can also register types with default timeouts 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// and not specify them at scheduling time.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'taskStartToCloseTimeout' =&gt; '10',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'executionStartToCloseTimeout' =&gt; '300'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$response = $</a:t>
            </a:r>
            <a:r>
              <a:rPr b="1" sz="1152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swf-&gt;startWorkflowExecution($executionOpts)</a:t>
            </a: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if ($response-&gt;isOK()) {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echo 'Workflow started: ' . json_encode($executionOpts) . ' - runId: ' 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3" marL="0" indent="329184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. $response-&gt;body-&gt;runId . "\n";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    print_r($response-&gt;body);</a:t>
            </a:r>
            <a:endParaRPr b="1" sz="1152"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438911">
              <a:spcBef>
                <a:spcPts val="2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1152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457200" y="228600"/>
            <a:ext cx="8229600" cy="79841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Amazon SWF Dashboard</a:t>
            </a:r>
          </a:p>
        </p:txBody>
      </p:sp>
      <p:pic>
        <p:nvPicPr>
          <p:cNvPr id="201" name="Screen Shot 2015-04-27 at 6.17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28123"/>
            <a:ext cx="9144000" cy="4887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457200" y="12700"/>
            <a:ext cx="8229600" cy="13183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SWF Dashboard Work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457200" y="1962497"/>
            <a:ext cx="8229600" cy="4874866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Registering and Managing Domains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Register Workflow Type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Register Activity Type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Start and Manage Workflow Execution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View Pending Tasks</a:t>
            </a:r>
            <a:endParaRPr b="1" sz="2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View SWF Metrics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457200" y="0"/>
            <a:ext cx="8229600" cy="105494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What’s this AWS?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648200" y="2590800"/>
            <a:ext cx="4038600" cy="33067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Who uses AWS?</a:t>
            </a:r>
            <a:endParaRPr b="1" sz="24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Netflix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Expedia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Reddit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Pinterest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Airbnb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NASA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smart people in this room</a:t>
            </a:r>
          </a:p>
        </p:txBody>
      </p:sp>
      <p:sp>
        <p:nvSpPr>
          <p:cNvPr id="51" name="Shape 51"/>
          <p:cNvSpPr/>
          <p:nvPr/>
        </p:nvSpPr>
        <p:spPr>
          <a:xfrm>
            <a:off x="365760" y="2590800"/>
            <a:ext cx="4041648" cy="353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Amazon Web Services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Security (Identity and Access Management) 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IaaS / PaaS to support your SaaS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Self-service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Easy and quick setup /management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Scalability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Availability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marL="742950" indent="-285750">
              <a:spcBef>
                <a:spcPts val="300"/>
              </a:spcBef>
              <a:buSzPct val="100000"/>
              <a:buFont typeface="Courier New"/>
              <a:buChar char="o"/>
            </a:pPr>
            <a:r>
              <a:rPr b="1" sz="1600">
                <a:latin typeface="Century Gothic"/>
                <a:ea typeface="Century Gothic"/>
                <a:cs typeface="Century Gothic"/>
                <a:sym typeface="Century Gothic"/>
              </a:rPr>
              <a:t>Pay for what you use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  <p:bldP build="p" bldLvl="1" animBg="1" rev="0" advAuto="0" spid="50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457200" y="12700"/>
            <a:ext cx="8229600" cy="8204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</a:rPr>
              <a:t>Lifecycle of a Workflow Execution</a:t>
            </a:r>
          </a:p>
        </p:txBody>
      </p:sp>
      <p:pic>
        <p:nvPicPr>
          <p:cNvPr id="20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719931"/>
            <a:ext cx="8877300" cy="372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50" y="4390231"/>
            <a:ext cx="8877300" cy="237961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227364" y="38325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95959"/>
                </a:solidFill>
              </a:rPr>
              <a:t>Images: docs.aws.amazon.com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457200" y="12700"/>
            <a:ext cx="8229600" cy="8254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AWS Flow Framework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457200" y="882352"/>
            <a:ext cx="8229600" cy="5535911"/>
          </a:xfrm>
          <a:prstGeom prst="rect">
            <a:avLst/>
          </a:prstGeom>
        </p:spPr>
        <p:txBody>
          <a:bodyPr lIns="0" tIns="0" rIns="0" bIns="0"/>
          <a:lstStyle/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a collection of convenience libraries that make it faster and easier to build SWF applications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write simple code and let the framework’s objects and classes handle the details of SWF APIs. 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AWS Flow Framework </a:t>
            </a:r>
            <a:endParaRPr b="1" sz="1560"/>
          </a:p>
          <a:p>
            <a:pPr lvl="1" marL="520064" indent="-222884" defTabSz="59435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60"/>
              <a:t>takes care of creating and executing your application’s steps </a:t>
            </a:r>
            <a:endParaRPr b="1" sz="1560"/>
          </a:p>
          <a:p>
            <a:pPr lvl="1" marL="520064" indent="-222884" defTabSz="59435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60"/>
              <a:t>keeps track of their progress</a:t>
            </a:r>
            <a:endParaRPr b="1" sz="1560"/>
          </a:p>
          <a:p>
            <a:pPr lvl="1" marL="520064" indent="-222884" defTabSz="59435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60"/>
              <a:t>lets you define retry rules for when steps fail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quickly create tasks, coordinate them, and express how these tasks depend on each other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run a method in an application on a “remote” computer simply by calling a method in your application logic that is hosted on a separate “local” computer</a:t>
            </a:r>
            <a:endParaRPr b="1" sz="1560"/>
          </a:p>
          <a:p>
            <a:pPr lvl="1" marL="520064" indent="-222884" defTabSz="59435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60"/>
              <a:t>handle a failure on a remote machine as if it were a local error</a:t>
            </a:r>
            <a:endParaRPr b="1" sz="1560"/>
          </a:p>
          <a:p>
            <a:pPr lvl="1" marL="520064" indent="-222884" defTabSz="59435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60"/>
              <a:t>gives you easy ways to define retry logic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takes care of the complex back-and-forth needed to execute the remote method and returns its result to the local application 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use straightforward syntax to express dependencies between methods with a simple “block and wait for a callback” approach. 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open source, developed and managed by AWS</a:t>
            </a:r>
            <a:endParaRPr b="1" sz="1560"/>
          </a:p>
          <a:p>
            <a:pPr lvl="0" marL="222884" indent="-222884" defTabSz="594359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60"/>
              <a:t>available in Java and Ruby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457200" y="12700"/>
            <a:ext cx="8229600" cy="8425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(Some) Advanced </a:t>
            </a:r>
            <a:r>
              <a:rPr sz="4400">
                <a:solidFill>
                  <a:srgbClr val="2F5897"/>
                </a:solidFill>
              </a:rPr>
              <a:t>SWF Features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457200" y="1187797"/>
            <a:ext cx="8229600" cy="4874866"/>
          </a:xfrm>
          <a:prstGeom prst="rect">
            <a:avLst/>
          </a:prstGeom>
        </p:spPr>
        <p:txBody>
          <a:bodyPr lIns="0" tIns="0" rIns="0" bIns="0"/>
          <a:lstStyle/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Versioning of Workflows and Activities</a:t>
            </a:r>
            <a:endParaRPr b="1" sz="1536"/>
          </a:p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Signals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inject information into a running workflow execution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any process can send a signal to an open workflow execution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define the signal name and data to be passed to the signal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program the decider to recognize the signal event</a:t>
            </a:r>
            <a:endParaRPr b="1" sz="1536"/>
          </a:p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Child Workflows</a:t>
            </a:r>
            <a:endParaRPr b="1" sz="1536"/>
          </a:p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Markers - record information in the workflow history</a:t>
            </a:r>
            <a:endParaRPr b="1" sz="1536"/>
          </a:p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Tags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associate tags with workflow executions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query for workflow executions based on these tags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filter the listing of the executions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a free-form string and may be up to 256 characters in length</a:t>
            </a:r>
            <a:endParaRPr b="1" sz="1536"/>
          </a:p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Integration with AWS CloudTrail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captures API calls made by or on behalf of Amazon SWF</a:t>
            </a:r>
            <a:endParaRPr b="1" sz="1536"/>
          </a:p>
          <a:p>
            <a:pPr lvl="1" marL="512063" indent="-219455" defTabSz="585215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536"/>
              <a:t>delivers the log files to an Amazon S3 bucket</a:t>
            </a:r>
            <a:endParaRPr b="1" sz="1536"/>
          </a:p>
          <a:p>
            <a:pPr lvl="0" marL="219455" indent="-219455" defTabSz="585215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536"/>
              <a:t>Metrics for CloudWatch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457200" y="12700"/>
            <a:ext cx="8229600" cy="78516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96111">
              <a:lnSpc>
                <a:spcPts val="5600"/>
              </a:lnSpc>
              <a:defRPr sz="4312">
                <a:effectLst>
                  <a:outerShdw sx="100000" sy="100000" kx="0" ky="0" algn="b" rotWithShape="0" blurRad="62230" dist="37338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12">
                <a:solidFill>
                  <a:srgbClr val="2F5897"/>
                </a:solidFill>
                <a:effectLst>
                  <a:outerShdw sx="100000" sy="100000" kx="0" ky="0" algn="b" rotWithShape="0" blurRad="62230" dist="37338" dir="5400000">
                    <a:srgbClr val="000000">
                      <a:alpha val="25000"/>
                    </a:srgbClr>
                  </a:outerShdw>
                </a:effectLst>
              </a:rPr>
              <a:t>AWS Case Study: Sage Bionetworks </a:t>
            </a:r>
          </a:p>
        </p:txBody>
      </p:sp>
      <p:pic>
        <p:nvPicPr>
          <p:cNvPr id="2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2306"/>
            <a:ext cx="9144000" cy="6138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457200" y="12700"/>
            <a:ext cx="8229600" cy="78516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AWS Case Study: NASA JPL </a:t>
            </a:r>
          </a:p>
        </p:txBody>
      </p:sp>
      <p:pic>
        <p:nvPicPr>
          <p:cNvPr id="22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65726"/>
            <a:ext cx="9144000" cy="4726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457200" y="228600"/>
            <a:ext cx="8229600" cy="74493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41247">
              <a:lnSpc>
                <a:spcPts val="5300"/>
              </a:lnSpc>
              <a:defRPr sz="4048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48">
                <a:solidFill>
                  <a:srgbClr val="2F5897"/>
                </a:solidFill>
              </a:rPr>
              <a:t>Did Nick earlier say he had a bias?   :-)</a:t>
            </a:r>
          </a:p>
        </p:txBody>
      </p:sp>
      <p:graphicFrame>
        <p:nvGraphicFramePr>
          <p:cNvPr id="224" name="Table 224"/>
          <p:cNvGraphicFramePr/>
          <p:nvPr/>
        </p:nvGraphicFramePr>
        <p:xfrm>
          <a:off x="38100" y="1639888"/>
          <a:ext cx="9077325" cy="51720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4206"/>
                <a:gridCol w="795064"/>
                <a:gridCol w="991176"/>
                <a:gridCol w="1301014"/>
                <a:gridCol w="809520"/>
                <a:gridCol w="939621"/>
                <a:gridCol w="1069723"/>
                <a:gridCol w="617473"/>
              </a:tblGrid>
              <a:tr h="3143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i="1"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Features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AGS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AWS Data Pipeline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AWS Simple </a:t>
                      </a:r>
                      <a:endParaRPr sz="1000">
                        <a:latin typeface="Aller"/>
                        <a:ea typeface="Aller"/>
                        <a:cs typeface="Aller"/>
                        <a:sym typeface="Aller"/>
                      </a:endParaRPr>
                    </a:p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Workflow (SWF)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Apache Oozie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airbnb's Chronos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LinkedIn's Azkaban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Cron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CCC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Human Workflow Support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Time Scheduling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File Arrival Detection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Execution Resource Scheduling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Local Resource Scheduling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Fair-Queue Scheduling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Supports multiple "agent" types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Dynamic Node Provisioning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Flow Design UI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Priority based scheduling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Multi-tenant with shared resources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Built-in Notification System Support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S3 File Arrival Support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Workers use a poll model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Multi-tenant security model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AWS Specific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Used Internally at Acxiom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Extensible Resource Types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Extensible Resource Manager Types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Programmatic Events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Attached Files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Control File Substitution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Resource Reservation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Scalable, Fault-tolerant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Programmatic Submission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Job Dependencies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Work Flow Engine agnostic job design language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Delegation of resources to other schedulers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lvl="0" defTabSz="457200">
                        <a:defRPr b="0" i="0" sz="1800"/>
                      </a:pPr>
                      <a:r>
                        <a:rPr sz="1000">
                          <a:latin typeface="Aller"/>
                          <a:ea typeface="Aller"/>
                          <a:cs typeface="Aller"/>
                          <a:sym typeface="Aller"/>
                        </a:rPr>
                        <a:t>Deployable on a desktop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000000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N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b="0" i="0" sz="1800"/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Aller"/>
                          <a:ea typeface="Aller"/>
                          <a:cs typeface="Aller"/>
                          <a:sym typeface="Aller"/>
                        </a:rPr>
                        <a:t>Y</a:t>
                      </a:r>
                    </a:p>
                  </a:txBody>
                  <a:tcPr marL="0" marR="0" marT="0" marB="0" anchor="t" anchorCtr="0" horzOverflow="overflow">
                    <a:lnL>
                      <a:solidFill>
                        <a:srgbClr val="CCCCCC"/>
                      </a:solidFill>
                      <a:round/>
                    </a:lnL>
                    <a:lnR>
                      <a:solidFill>
                        <a:srgbClr val="CCCCCC"/>
                      </a:solidFill>
                      <a:round/>
                    </a:lnR>
                    <a:lnT>
                      <a:solidFill>
                        <a:srgbClr val="CCCCCC"/>
                      </a:solidFill>
                      <a:round/>
                    </a:lnT>
                    <a:lnB>
                      <a:solidFill>
                        <a:srgbClr val="CCCCCC"/>
                      </a:solidFill>
                      <a:round/>
                    </a:lnB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  <p:sp>
        <p:nvSpPr>
          <p:cNvPr id="225" name="Shape 225"/>
          <p:cNvSpPr/>
          <p:nvPr>
            <p:ph type="body" idx="1"/>
          </p:nvPr>
        </p:nvSpPr>
        <p:spPr>
          <a:xfrm>
            <a:off x="457200" y="1093167"/>
            <a:ext cx="8229600" cy="625526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algn="ctr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(c</a:t>
            </a:r>
            <a:r>
              <a:rPr sz="2400">
                <a:solidFill>
                  <a:srgbClr val="808080"/>
                </a:solidFill>
              </a:rPr>
              <a:t>aveat - created by owner of first column)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457200" y="0"/>
            <a:ext cx="8229600" cy="108163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457200" y="1251297"/>
            <a:ext cx="8229600" cy="5381527"/>
          </a:xfrm>
          <a:prstGeom prst="rect">
            <a:avLst/>
          </a:prstGeom>
        </p:spPr>
        <p:txBody>
          <a:bodyPr/>
          <a:lstStyle/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Getting started with SWF:</a:t>
            </a:r>
            <a:r>
              <a:rPr b="1" sz="1728">
                <a:solidFill>
                  <a:srgbClr val="808080"/>
                </a:solidFill>
              </a:rPr>
              <a:t>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2" invalidUrl="" action="" tgtFrame="" tooltip="" history="1" highlightClick="0" endSnd="0"/>
              </a:rPr>
              <a:t>http://aws.amazon.com/swf/getting-started/</a:t>
            </a: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AWS Flow Framework: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3" invalidUrl="" action="" tgtFrame="" tooltip="" history="1" highlightClick="0" endSnd="0"/>
              </a:rPr>
              <a:t>http://aws.amazon.com/swf/details/flow/</a:t>
            </a:r>
            <a:r>
              <a:rPr b="1" sz="1728">
                <a:solidFill>
                  <a:srgbClr val="808080"/>
                </a:solidFill>
              </a:rPr>
              <a:t> </a:t>
            </a: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SWF at re:Invent 2012:</a:t>
            </a:r>
            <a:r>
              <a:rPr b="1" sz="1728">
                <a:solidFill>
                  <a:srgbClr val="808080"/>
                </a:solidFill>
              </a:rPr>
              <a:t>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4" invalidUrl="" action="" tgtFrame="" tooltip="" history="1" highlightClick="0" endSnd="0"/>
              </a:rPr>
              <a:t>https://www.youtube.com/watch?v=HR3XyvHFYEg</a:t>
            </a:r>
            <a:r>
              <a:rPr b="1" sz="1728">
                <a:solidFill>
                  <a:srgbClr val="808080"/>
                </a:solidFill>
              </a:rPr>
              <a:t> </a:t>
            </a: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AWS SDK For PHP: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5" invalidUrl="" action="" tgtFrame="" tooltip="" history="1" highlightClick="0" endSnd="0"/>
              </a:rPr>
              <a:t>http://docs.aws.amazon.com/aws-sdk-php/guide/latest/index.html</a:t>
            </a:r>
            <a:r>
              <a:rPr b="1" sz="1728">
                <a:solidFill>
                  <a:srgbClr val="808080"/>
                </a:solidFill>
              </a:rPr>
              <a:t> </a:t>
            </a: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Example SWF Workflow for PHP:</a:t>
            </a:r>
            <a:r>
              <a:rPr b="1" sz="1728">
                <a:solidFill>
                  <a:srgbClr val="808080"/>
                </a:solidFill>
              </a:rPr>
              <a:t>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6" invalidUrl="" action="" tgtFrame="" tooltip="" history="1" highlightClick="0" endSnd="0"/>
              </a:rPr>
              <a:t>https://github.com/amazonwebservices/aws-sdk-for-php/tree/master/_samples/AmazonSimpleWorkflow/cron</a:t>
            </a:r>
            <a:endParaRPr b="1" sz="1728">
              <a:solidFill>
                <a:srgbClr val="2F5897"/>
              </a:solidFill>
              <a:effectLst>
                <a:outerShdw sx="100000" sy="100000" kx="0" ky="0" algn="b" rotWithShape="0" blurRad="27432" dist="27432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b="1" sz="1728">
              <a:solidFill>
                <a:srgbClr val="2F5897"/>
              </a:solidFill>
              <a:effectLst>
                <a:outerShdw sx="100000" sy="100000" kx="0" ky="0" algn="b" rotWithShape="0" blurRad="27432" dist="27432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SWF Developer Guide: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7" invalidUrl="" action="" tgtFrame="" tooltip="" history="1" highlightClick="0" endSnd="0"/>
              </a:rPr>
              <a:t>http://docs.aws.amazon.com/amazonswf/latest/developerguide</a:t>
            </a:r>
            <a:r>
              <a:rPr b="1" sz="1728">
                <a:solidFill>
                  <a:srgbClr val="808080"/>
                </a:solidFill>
              </a:rPr>
              <a:t> </a:t>
            </a: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b="1" sz="1728">
              <a:solidFill>
                <a:srgbClr val="2F5897"/>
              </a:solidFill>
              <a:effectLst>
                <a:outerShdw sx="100000" sy="100000" kx="0" ky="0" algn="b" rotWithShape="0" blurRad="27432" dist="27432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SWF Pricing:</a:t>
            </a:r>
            <a:r>
              <a:rPr b="1" sz="1728">
                <a:solidFill>
                  <a:srgbClr val="808080"/>
                </a:solidFill>
              </a:rPr>
              <a:t>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8" invalidUrl="" action="" tgtFrame="" tooltip="" history="1" highlightClick="0" endSnd="0"/>
              </a:rPr>
              <a:t>http://aws.amazon.com/swf/pricing/</a:t>
            </a:r>
            <a:r>
              <a:rPr b="1" sz="1728">
                <a:solidFill>
                  <a:srgbClr val="808080"/>
                </a:solidFill>
              </a:rPr>
              <a:t> </a:t>
            </a: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b="1" sz="1728">
              <a:solidFill>
                <a:srgbClr val="808080"/>
              </a:solidFill>
            </a:endParaRPr>
          </a:p>
          <a:p>
            <a:pPr lvl="0" marL="246888" indent="-246888" defTabSz="6583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728"/>
              <a:t>AWS re:Invent - October 6th through 9th</a:t>
            </a:r>
            <a:r>
              <a:rPr b="1" sz="1728">
                <a:solidFill>
                  <a:srgbClr val="808080"/>
                </a:solidFill>
              </a:rPr>
              <a:t> </a:t>
            </a:r>
            <a:r>
              <a:rPr b="1" sz="1728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hlinkClick r:id="rId9" invalidUrl="" action="" tgtFrame="" tooltip="" history="1" highlightClick="0" endSnd="0"/>
              </a:rPr>
              <a:t>http://reinvent.awsevents.com</a:t>
            </a:r>
            <a:endParaRPr b="1" sz="1728">
              <a:solidFill>
                <a:srgbClr val="2F5897"/>
              </a:solidFill>
              <a:effectLst>
                <a:outerShdw sx="100000" sy="100000" kx="0" ky="0" algn="b" rotWithShape="0" blurRad="27432" dist="27432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0" indent="0" defTabSz="658368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1728">
              <a:solidFill>
                <a:srgbClr val="2F5897"/>
              </a:solidFill>
              <a:effectLst>
                <a:outerShdw sx="100000" sy="100000" kx="0" ky="0" algn="b" rotWithShape="0" blurRad="27432" dist="27432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marL="0" indent="0" algn="ctr" defTabSz="658368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888">
                <a:effectLst>
                  <a:outerShdw sx="100000" sy="100000" kx="0" ky="0" algn="b" rotWithShape="0" blurRad="27432" dist="27432" dir="2700000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Service Categories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2362200" y="2362200"/>
            <a:ext cx="5105400" cy="4417170"/>
          </a:xfrm>
          <a:prstGeom prst="rect">
            <a:avLst/>
          </a:prstGeom>
        </p:spPr>
        <p:txBody>
          <a:bodyPr/>
          <a:lstStyle/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Computing 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Storage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Database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Networking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Administration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Security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Deployment &amp; Management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Application Container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Analytics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Application Services (including SWF)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Enterprise Applications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AWS Terminology</a:t>
            </a:r>
          </a:p>
        </p:txBody>
      </p:sp>
      <p:sp>
        <p:nvSpPr>
          <p:cNvPr id="57" name="Shape 57"/>
          <p:cNvSpPr/>
          <p:nvPr/>
        </p:nvSpPr>
        <p:spPr>
          <a:xfrm>
            <a:off x="2247900" y="1600200"/>
            <a:ext cx="4225836" cy="452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Identity &amp; Access Management (IAM)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Virtual Private Cloud (VPC)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Amazon Machine Image (AMI)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Elastic Block Storage (EBS)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Elastic Compute Cloud (EC2) 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Simple Storage Service (S3)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Reduced Redundancy Storage (RRS)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Relational Database Storage (RDS)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Simple Notification  Service (SNS)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CloudWatch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Elastic Map Reduce (EMR)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Data Pipeline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240029" indent="-240029" defTabSz="640079">
              <a:spcBef>
                <a:spcPts val="400"/>
              </a:spcBef>
              <a:buSzPct val="100000"/>
              <a:buFont typeface="Arial"/>
              <a:buChar char="•"/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Simple Workflow (</a:t>
            </a: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SWF)</a:t>
            </a:r>
            <a:endParaRPr b="1" sz="16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640079">
              <a:spcBef>
                <a:spcPts val="400"/>
              </a:spcBef>
            </a:pPr>
            <a:r>
              <a:rPr b="1" sz="1679">
                <a:latin typeface="Century Gothic"/>
                <a:ea typeface="Century Gothic"/>
                <a:cs typeface="Century Gothic"/>
                <a:sym typeface="Century Gothic"/>
              </a:rPr>
              <a:t>and on and on and on…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Identity &amp; Access Management (IAM)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 marL="274320" indent="-27432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20"/>
              <a:t>Multi-Factor Authentication (MFA)</a:t>
            </a:r>
            <a:endParaRPr b="1" sz="1920"/>
          </a:p>
          <a:p>
            <a:pPr lvl="0" marL="274320" indent="-27432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20"/>
              <a:t>Fine-grained control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specific APIs or resources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time of day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originating IP address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using SSL</a:t>
            </a:r>
            <a:endParaRPr b="1" sz="1920"/>
          </a:p>
          <a:p>
            <a:pPr lvl="0" marL="274320" indent="-27432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920"/>
              <a:t>Integrate with existing identity systems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Active Directory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SAML 2.0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AWS Console SSO </a:t>
            </a:r>
            <a:endParaRPr b="1" sz="1920"/>
          </a:p>
          <a:p>
            <a:pPr lvl="1" marL="640080" indent="-274320" defTabSz="731520">
              <a:spcBef>
                <a:spcPts val="4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1920"/>
              <a:t>API federation</a:t>
            </a:r>
          </a:p>
        </p:txBody>
      </p:sp>
      <p:sp>
        <p:nvSpPr>
          <p:cNvPr id="61" name="Shape 61"/>
          <p:cNvSpPr/>
          <p:nvPr/>
        </p:nvSpPr>
        <p:spPr>
          <a:xfrm>
            <a:off x="365760" y="1600200"/>
            <a:ext cx="4041648" cy="452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Securely control access to AWS services and resources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reate and manage AWS users and groups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Allow and deny their access to AWS resources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1" grpId="1"/>
      <p:bldP build="p" bldLvl="1" animBg="1" rev="0" advAuto="0" spid="6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59164" y="6397942"/>
            <a:ext cx="28479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Image: </a:t>
            </a:r>
            <a:r>
              <a:rPr sz="1200" u="sng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2" invalidUrl="" action="" tgtFrame="" tooltip="" history="1" highlightClick="0" endSnd="0"/>
              </a:rPr>
              <a:t>aws.amazon.com</a:t>
            </a:r>
          </a:p>
        </p:txBody>
      </p:sp>
      <p:sp>
        <p:nvSpPr>
          <p:cNvPr id="64" name="Shape 64"/>
          <p:cNvSpPr/>
          <p:nvPr>
            <p:ph type="title"/>
          </p:nvPr>
        </p:nvSpPr>
        <p:spPr>
          <a:xfrm>
            <a:off x="457200" y="-228600"/>
            <a:ext cx="8229600" cy="1828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</a:rPr>
              <a:t>Amazon VPC </a:t>
            </a:r>
            <a:r>
              <a:rPr sz="2800">
                <a:solidFill>
                  <a:srgbClr val="2F5897"/>
                </a:solidFill>
              </a:rPr>
              <a:t>(Virtual Private Cloud)</a:t>
            </a:r>
            <a:br>
              <a:rPr sz="2800">
                <a:solidFill>
                  <a:srgbClr val="2F5897"/>
                </a:solidFill>
              </a:rPr>
            </a:b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5178176" y="1600200"/>
            <a:ext cx="3508624" cy="45259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Why use VPC?</a:t>
            </a:r>
            <a:endParaRPr b="1" sz="24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Cloud extension of IT infrastructure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Secure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Simple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Flexible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Scalable Reliable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Because you have to</a:t>
            </a:r>
          </a:p>
        </p:txBody>
      </p:sp>
      <p:sp>
        <p:nvSpPr>
          <p:cNvPr id="66" name="Shape 66"/>
          <p:cNvSpPr/>
          <p:nvPr/>
        </p:nvSpPr>
        <p:spPr>
          <a:xfrm>
            <a:off x="457200" y="1600200"/>
            <a:ext cx="4041648" cy="452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 sz="1800"/>
            </a:pPr>
            <a:r>
              <a:rPr b="1" sz="2400"/>
              <a:t>Launch AWS resources in your defined virtual network</a:t>
            </a:r>
          </a:p>
        </p:txBody>
      </p:sp>
      <p:pic>
        <p:nvPicPr>
          <p:cNvPr id="6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458" y="2740025"/>
            <a:ext cx="5402110" cy="3695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Amazon EC2 </a:t>
            </a:r>
            <a:r>
              <a:rPr sz="2600">
                <a:solidFill>
                  <a:srgbClr val="2F5897"/>
                </a:solidFill>
                <a:effectLst>
                  <a:outerShdw sx="100000" sy="100000" kx="0" ky="0" algn="b" rotWithShape="0" blurRad="63500" dist="38100" dir="5400000">
                    <a:srgbClr val="000000">
                      <a:alpha val="25000"/>
                    </a:srgbClr>
                  </a:outerShdw>
                </a:effectLst>
              </a:rPr>
              <a:t>(Elastic Compute Cloud)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400"/>
              <a:t>Why EC2?</a:t>
            </a:r>
            <a:endParaRPr b="1" sz="24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Automatically obtain servers when necessary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Backup &amp; Disaster recovery</a:t>
            </a:r>
            <a:endParaRPr b="1" sz="1600"/>
          </a:p>
          <a:p>
            <a:pPr lvl="1" marL="742950" indent="-285750">
              <a:spcBef>
                <a:spcPts val="300"/>
              </a:spcBef>
              <a:buFont typeface="Courier New"/>
              <a:defRPr sz="1800">
                <a:solidFill>
                  <a:srgbClr val="000000"/>
                </a:solidFill>
              </a:defRPr>
            </a:pPr>
            <a:r>
              <a:rPr b="1" sz="1600"/>
              <a:t>Build scalable applications with other AWS services</a:t>
            </a:r>
            <a:endParaRPr b="1" sz="1600"/>
          </a:p>
          <a:p>
            <a:pPr lvl="2" marL="1143000" indent="-22860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00"/>
              <a:t>S3</a:t>
            </a:r>
            <a:endParaRPr b="1" sz="1600"/>
          </a:p>
          <a:p>
            <a:pPr lvl="2" marL="1143000" indent="-22860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00"/>
              <a:t>RDS</a:t>
            </a:r>
            <a:endParaRPr b="1" sz="1600"/>
          </a:p>
          <a:p>
            <a:pPr lvl="2" marL="1143000" indent="-22860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00"/>
              <a:t>Elastic Beanstalk</a:t>
            </a:r>
            <a:endParaRPr b="1" sz="1600"/>
          </a:p>
          <a:p>
            <a:pPr lvl="2" marL="1143000" indent="-22860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00"/>
              <a:t>EMR</a:t>
            </a:r>
            <a:endParaRPr b="1" sz="1600"/>
          </a:p>
          <a:p>
            <a:pPr lvl="2" marL="1143000" indent="-22860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600"/>
              <a:t>etc…</a:t>
            </a:r>
          </a:p>
        </p:txBody>
      </p:sp>
      <p:sp>
        <p:nvSpPr>
          <p:cNvPr id="71" name="Shape 71"/>
          <p:cNvSpPr/>
          <p:nvPr/>
        </p:nvSpPr>
        <p:spPr>
          <a:xfrm>
            <a:off x="365760" y="1600200"/>
            <a:ext cx="4041648" cy="452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Computing resources on demand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Bootable and configurable virtual machines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342900" indent="-342900">
              <a:spcBef>
                <a:spcPts val="500"/>
              </a:spcBef>
              <a:buClr>
                <a:srgbClr val="2F5897"/>
              </a:buClr>
              <a:buSzPct val="100000"/>
              <a:buFont typeface="Arial"/>
              <a:buChar char="•"/>
            </a:pPr>
            <a:r>
              <a:rPr b="1" sz="2400">
                <a:latin typeface="Century Gothic"/>
                <a:ea typeface="Century Gothic"/>
                <a:cs typeface="Century Gothic"/>
                <a:sym typeface="Century Gothic"/>
              </a:rPr>
              <a:t>AMI (Amazon Machine Image)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0" grpId="2"/>
      <p:bldP build="p" bldLvl="1" animBg="1" rev="0" advAuto="0" spid="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rgbClr val="6076B4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